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2"/>
  </p:notesMasterIdLst>
  <p:handoutMasterIdLst>
    <p:handoutMasterId r:id="rId53"/>
  </p:handoutMasterIdLst>
  <p:sldIdLst>
    <p:sldId id="256" r:id="rId2"/>
    <p:sldId id="257" r:id="rId3"/>
    <p:sldId id="380" r:id="rId4"/>
    <p:sldId id="265" r:id="rId5"/>
    <p:sldId id="288" r:id="rId6"/>
    <p:sldId id="433" r:id="rId7"/>
    <p:sldId id="469" r:id="rId8"/>
    <p:sldId id="458" r:id="rId9"/>
    <p:sldId id="406" r:id="rId10"/>
    <p:sldId id="355" r:id="rId11"/>
    <p:sldId id="456" r:id="rId12"/>
    <p:sldId id="435" r:id="rId13"/>
    <p:sldId id="438" r:id="rId14"/>
    <p:sldId id="459" r:id="rId15"/>
    <p:sldId id="439" r:id="rId16"/>
    <p:sldId id="460" r:id="rId17"/>
    <p:sldId id="436" r:id="rId18"/>
    <p:sldId id="437" r:id="rId19"/>
    <p:sldId id="461" r:id="rId20"/>
    <p:sldId id="390" r:id="rId21"/>
    <p:sldId id="442" r:id="rId22"/>
    <p:sldId id="476" r:id="rId23"/>
    <p:sldId id="477" r:id="rId24"/>
    <p:sldId id="471" r:id="rId25"/>
    <p:sldId id="445" r:id="rId26"/>
    <p:sldId id="448" r:id="rId27"/>
    <p:sldId id="462" r:id="rId28"/>
    <p:sldId id="463" r:id="rId29"/>
    <p:sldId id="449" r:id="rId30"/>
    <p:sldId id="301" r:id="rId31"/>
    <p:sldId id="457" r:id="rId32"/>
    <p:sldId id="330" r:id="rId33"/>
    <p:sldId id="336" r:id="rId34"/>
    <p:sldId id="464" r:id="rId35"/>
    <p:sldId id="466" r:id="rId36"/>
    <p:sldId id="467" r:id="rId37"/>
    <p:sldId id="465" r:id="rId38"/>
    <p:sldId id="472" r:id="rId39"/>
    <p:sldId id="470" r:id="rId40"/>
    <p:sldId id="468" r:id="rId41"/>
    <p:sldId id="473" r:id="rId42"/>
    <p:sldId id="474" r:id="rId43"/>
    <p:sldId id="454" r:id="rId44"/>
    <p:sldId id="475" r:id="rId45"/>
    <p:sldId id="447" r:id="rId46"/>
    <p:sldId id="451" r:id="rId47"/>
    <p:sldId id="434" r:id="rId48"/>
    <p:sldId id="440" r:id="rId49"/>
    <p:sldId id="441" r:id="rId50"/>
    <p:sldId id="452"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69"/>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59"/>
            <p14:sldId id="439"/>
            <p14:sldId id="460"/>
            <p14:sldId id="436"/>
            <p14:sldId id="437"/>
            <p14:sldId id="461"/>
          </p14:sldIdLst>
        </p14:section>
        <p14:section name="実験設定" id="{57D13AC2-5BAF-4A05-8C94-90F750AD787E}">
          <p14:sldIdLst>
            <p14:sldId id="390"/>
            <p14:sldId id="442"/>
            <p14:sldId id="476"/>
            <p14:sldId id="477"/>
            <p14:sldId id="471"/>
            <p14:sldId id="445"/>
            <p14:sldId id="448"/>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66"/>
            <p14:sldId id="467"/>
            <p14:sldId id="465"/>
            <p14:sldId id="472"/>
            <p14:sldId id="470"/>
            <p14:sldId id="468"/>
            <p14:sldId id="473"/>
            <p14:sldId id="474"/>
            <p14:sldId id="454"/>
            <p14:sldId id="475"/>
            <p14:sldId id="447"/>
            <p14:sldId id="451"/>
            <p14:sldId id="434"/>
            <p14:sldId id="440"/>
            <p14:sldId id="441"/>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7D6"/>
    <a:srgbClr val="F4B54B"/>
    <a:srgbClr val="E05073"/>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3514" autoAdjust="0"/>
  </p:normalViewPr>
  <p:slideViewPr>
    <p:cSldViewPr snapToGrid="0">
      <p:cViewPr>
        <p:scale>
          <a:sx n="80" d="100"/>
          <a:sy n="80" d="100"/>
        </p:scale>
        <p:origin x="876" y="-3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2025/2/14</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[3:50]</a:t>
            </a:r>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8161-7FDE-E6C4-9C10-AD0537927C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65F413-6DEF-B581-380F-C8A2667B972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B27344-4AA5-03BF-B738-353CCC838D20}"/>
              </a:ext>
            </a:extLst>
          </p:cNvPr>
          <p:cNvSpPr>
            <a:spLocks noGrp="1"/>
          </p:cNvSpPr>
          <p:nvPr>
            <p:ph type="body" idx="1"/>
          </p:nvPr>
        </p:nvSpPr>
        <p:spPr/>
        <p:txBody>
          <a:bodyPr/>
          <a:lstStyle/>
          <a:p>
            <a:endParaRPr lang="en-US" altLang="ja-JP" b="0" dirty="0"/>
          </a:p>
        </p:txBody>
      </p:sp>
      <p:sp>
        <p:nvSpPr>
          <p:cNvPr id="4" name="スライド番号プレースホルダー 3">
            <a:extLst>
              <a:ext uri="{FF2B5EF4-FFF2-40B4-BE49-F238E27FC236}">
                <a16:creationId xmlns:a16="http://schemas.microsoft.com/office/drawing/2014/main" id="{6B25C6BD-17E2-3DC4-6CA1-8EDC0F6DF0EB}"/>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813418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E827-0B1C-C474-3B28-6D8EB57259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0FE87E-E22E-B0AA-2E90-88238A72EC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A3B6FE1-59B1-2B91-3A72-82BB470B059A}"/>
              </a:ext>
            </a:extLst>
          </p:cNvPr>
          <p:cNvSpPr>
            <a:spLocks noGrp="1"/>
          </p:cNvSpPr>
          <p:nvPr>
            <p:ph type="body" idx="1"/>
          </p:nvPr>
        </p:nvSpPr>
        <p:spPr/>
        <p:txBody>
          <a:bodyPr/>
          <a:lstStyle/>
          <a:p>
            <a:r>
              <a:rPr lang="ja-JP" altLang="en-US" b="0" dirty="0"/>
              <a:t>次に</a:t>
            </a:r>
            <a:r>
              <a:rPr lang="en-US" altLang="ja-JP" sz="1200" b="1" dirty="0">
                <a:solidFill>
                  <a:srgbClr val="F4B54B"/>
                </a:solidFill>
                <a:latin typeface="+mn-ea"/>
              </a:rPr>
              <a:t>CAP </a:t>
            </a:r>
            <a:r>
              <a:rPr lang="ja-JP" altLang="en-US" sz="1200" b="1" dirty="0">
                <a:solidFill>
                  <a:srgbClr val="F4B54B"/>
                </a:solidFill>
                <a:latin typeface="+mn-ea"/>
              </a:rPr>
              <a:t>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p:txBody>
      </p:sp>
      <p:sp>
        <p:nvSpPr>
          <p:cNvPr id="4" name="スライド番号プレースホルダー 3">
            <a:extLst>
              <a:ext uri="{FF2B5EF4-FFF2-40B4-BE49-F238E27FC236}">
                <a16:creationId xmlns:a16="http://schemas.microsoft.com/office/drawing/2014/main" id="{8E3ACCED-E0E8-930B-7C48-24D8413311B4}"/>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82417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次に従来手法である</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en-US" altLang="ja-JP" b="1" dirty="0"/>
                  <a:t>BERT</a:t>
                </a:r>
                <a:r>
                  <a:rPr lang="ja-JP" altLang="en-US" b="0" dirty="0"/>
                  <a:t>への入力形式は図の通りです</a:t>
                </a:r>
                <a:r>
                  <a:rPr lang="en-US" altLang="ja-JP" b="0" dirty="0"/>
                  <a:t>.</a:t>
                </a:r>
                <a:endParaRPr lang="en-US" altLang="ja-JP" b="1" dirty="0"/>
              </a:p>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5FFBA-F24D-54E9-3488-32C1A4C250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C70C84-E2F1-D57B-3CD2-E677C6AF964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ja-JP" altLang="en-US" sz="1200" b="0" dirty="0">
                    <a:latin typeface="+mn-ea"/>
                    <a:ea typeface="+mn-ea"/>
                  </a:rPr>
                  <a:t>提案手法２は</a:t>
                </a:r>
                <a:endParaRPr lang="en-US" altLang="ja-JP" sz="1200" b="0" dirty="0">
                  <a:latin typeface="+mn-ea"/>
                  <a:ea typeface="+mn-ea"/>
                </a:endParaRPr>
              </a:p>
              <a:p>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en-US" altLang="ja-JP" sz="1200" b="0" dirty="0" err="1">
                    <a:latin typeface="+mn-ea"/>
                    <a:ea typeface="+mn-ea"/>
                  </a:rPr>
                  <a:t>Tok_i</a:t>
                </a:r>
                <a:r>
                  <a:rPr lang="en-US" altLang="ja-JP" sz="1200" b="0" dirty="0">
                    <a:latin typeface="+mn-ea"/>
                    <a:ea typeface="+mn-ea"/>
                  </a:rPr>
                  <a:t>)</a:t>
                </a:r>
                <a:r>
                  <a:rPr lang="ja-JP" altLang="en-US" sz="1200" b="0" dirty="0">
                    <a:latin typeface="+mn-ea"/>
                    <a:ea typeface="+mn-ea"/>
                  </a:rPr>
                  <a:t>は学習前に事前に計算可能な固定の重みであり、 </a:t>
                </a:r>
                <a:r>
                  <a:rPr lang="en-US" altLang="ja-JP" sz="1200" b="0" dirty="0">
                    <a:latin typeface="+mn-ea"/>
                    <a:ea typeface="+mn-ea"/>
                  </a:rPr>
                  <a:t>.... </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 </a:t>
                </a:r>
                <a:r>
                  <a:rPr kumimoji="1" lang="en-US" altLang="ja-JP" sz="1400" b="0" i="1" dirty="0">
                    <a:solidFill>
                      <a:schemeClr val="bg1"/>
                    </a:solidFill>
                    <a:latin typeface="Cambria Math" panose="02040503050406030204" pitchFamily="18" charset="0"/>
                    <a:ea typeface="Cambria Math" panose="02040503050406030204" pitchFamily="18" charset="0"/>
                  </a:rPr>
                  <a:t>1</a:t>
                </a:r>
                <a:r>
                  <a:rPr kumimoji="1" lang="ja-JP" altLang="en-US" sz="1400" b="0" i="1" dirty="0">
                    <a:solidFill>
                      <a:schemeClr val="bg1"/>
                    </a:solidFill>
                    <a:latin typeface="Cambria Math" panose="02040503050406030204" pitchFamily="18" charset="0"/>
                    <a:ea typeface="Cambria Math" panose="02040503050406030204" pitchFamily="18" charset="0"/>
                  </a:rPr>
                  <a:t>　となりそのまま出力します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とします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 「</a:t>
                </a:r>
                <a:r>
                  <a:rPr lang="en-US" altLang="ja-JP" sz="1200" b="0" dirty="0">
                    <a:latin typeface="+mn-ea"/>
                    <a:ea typeface="+mn-ea"/>
                  </a:rPr>
                  <a:t>cls D_title sep D_body</a:t>
                </a:r>
                <a:r>
                  <a:rPr lang="ja-JP" altLang="en-US" sz="1200" b="0" dirty="0">
                    <a:latin typeface="+mn-ea"/>
                    <a:ea typeface="+mn-ea"/>
                  </a:rPr>
                  <a:t>」と要約文「</a:t>
                </a:r>
                <a:r>
                  <a:rPr lang="en-US" altLang="ja-JP" sz="1200" b="0" dirty="0" err="1">
                    <a:latin typeface="+mn-ea"/>
                    <a:ea typeface="+mn-ea"/>
                  </a:rPr>
                  <a:t>D_summary</a:t>
                </a:r>
                <a:r>
                  <a:rPr lang="ja-JP" altLang="en-US" sz="1200" b="0" dirty="0">
                    <a:latin typeface="+mn-ea"/>
                    <a:ea typeface="+mn-ea"/>
                  </a:rPr>
                  <a:t>」の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a:p>
                <a:r>
                  <a:rPr lang="ja-JP" altLang="en-US" sz="1200" dirty="0">
                    <a:latin typeface="+mn-ea"/>
                    <a:ea typeface="+mn-ea"/>
                  </a:rPr>
                  <a:t>モデルのパラメータ数について言及する！利点として</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en-US" altLang="ja-JP" sz="1200" b="0" dirty="0">
                    <a:latin typeface="+mn-ea"/>
                    <a:ea typeface="+mn-ea"/>
                  </a:rPr>
                  <a:t>2</a:t>
                </a:r>
                <a:r>
                  <a:rPr lang="ja-JP" altLang="en-US" sz="1200" b="0" dirty="0">
                    <a:latin typeface="+mn-ea"/>
                    <a:ea typeface="+mn-ea"/>
                  </a:rPr>
                  <a:t>つめの提案手法は</a:t>
                </a:r>
                <a:r>
                  <a:rPr lang="en-US" altLang="ja-JP" sz="1200" b="1" dirty="0">
                    <a:latin typeface="+mn-ea"/>
                    <a:ea typeface="+mn-ea"/>
                  </a:rPr>
                  <a:t>TF-IDF </a:t>
                </a:r>
                <a:r>
                  <a:rPr lang="ja-JP" altLang="en-US" sz="1200" b="1" dirty="0">
                    <a:latin typeface="+mn-ea"/>
                    <a:ea typeface="+mn-ea"/>
                  </a:rPr>
                  <a:t>スコアを用いた要約文情報の統合手法モデル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このモデルでは</a:t>
                </a:r>
                <a:r>
                  <a:rPr lang="en-US" altLang="ja-JP" sz="1200" b="0" dirty="0">
                    <a:latin typeface="+mn-ea"/>
                    <a:ea typeface="+mn-ea"/>
                  </a:rPr>
                  <a:t>, </a:t>
                </a:r>
                <a:r>
                  <a:rPr lang="ja-JP" altLang="en-US" sz="1200" b="0" dirty="0">
                    <a:latin typeface="+mn-ea"/>
                    <a:ea typeface="+mn-ea"/>
                  </a:rPr>
                  <a:t>学習前に</a:t>
                </a:r>
                <a:endParaRPr lang="en-US" altLang="ja-JP" sz="1200" b="0" dirty="0">
                  <a:latin typeface="+mn-ea"/>
                  <a:ea typeface="+mn-ea"/>
                </a:endParaRPr>
              </a:p>
              <a:p>
                <a:pPr/>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en-US" altLang="ja-JP" sz="1400" b="0" i="0">
                    <a:solidFill>
                      <a:schemeClr val="bg1"/>
                    </a:solidFill>
                    <a:latin typeface="Cambria Math" panose="02040503050406030204" pitchFamily="18" charset="0"/>
                  </a:rPr>
                  <a:t>(</a:t>
                </a:r>
                <a:r>
                  <a:rPr kumimoji="1" lang="en-US" altLang="ja-JP" sz="1400" i="0">
                    <a:solidFill>
                      <a:schemeClr val="bg1"/>
                    </a:solidFill>
                    <a:latin typeface="Cambria Math" panose="02040503050406030204" pitchFamily="18" charset="0"/>
                  </a:rPr>
                  <a:t>Tok_𝑖</a:t>
                </a:r>
                <a:r>
                  <a:rPr kumimoji="1" lang="en-US" altLang="ja-JP" sz="1400" b="0" i="0">
                    <a:solidFill>
                      <a:schemeClr val="bg1"/>
                    </a:solidFill>
                    <a:latin typeface="Cambria Math" panose="02040503050406030204" pitchFamily="18" charset="0"/>
                  </a:rPr>
                  <a:t>, D_𝑠𝑢𝑚𝑚𝑎𝑟𝑦 )</a:t>
                </a:r>
                <a:r>
                  <a:rPr lang="en-US" altLang="ja-JP" sz="1200" dirty="0">
                    <a:latin typeface="+mn-ea"/>
                    <a:ea typeface="+mn-ea"/>
                  </a:rPr>
                  <a:t> </a:t>
                </a:r>
                <a:r>
                  <a:rPr lang="ja-JP" altLang="en-US" sz="1200" dirty="0">
                    <a:latin typeface="+mn-ea"/>
                    <a:ea typeface="+mn-ea"/>
                  </a:rPr>
                  <a:t>は </a:t>
                </a:r>
                <a:r>
                  <a:rPr lang="en-US" altLang="ja-JP" sz="1200" dirty="0" err="1">
                    <a:latin typeface="+mn-ea"/>
                    <a:ea typeface="+mn-ea"/>
                  </a:rPr>
                  <a:t>D_body</a:t>
                </a:r>
                <a:r>
                  <a:rPr lang="en-US" altLang="ja-JP" sz="1200" dirty="0">
                    <a:latin typeface="+mn-ea"/>
                    <a:ea typeface="+mn-ea"/>
                  </a:rPr>
                  <a:t> </a:t>
                </a:r>
                <a:r>
                  <a:rPr lang="ja-JP" altLang="en-US" sz="1200" dirty="0">
                    <a:latin typeface="+mn-ea"/>
                    <a:ea typeface="+mn-ea"/>
                  </a:rPr>
                  <a:t>と </a:t>
                </a:r>
                <a:r>
                  <a:rPr lang="en-US" altLang="ja-JP" sz="1200" dirty="0" err="1">
                    <a:latin typeface="+mn-ea"/>
                    <a:ea typeface="+mn-ea"/>
                  </a:rPr>
                  <a:t>D_summary</a:t>
                </a:r>
                <a:r>
                  <a:rPr lang="ja-JP" altLang="en-US" sz="1200" dirty="0">
                    <a:latin typeface="+mn-ea"/>
                    <a:ea typeface="+mn-ea"/>
                  </a:rPr>
                  <a:t>を</a:t>
                </a:r>
                <a:r>
                  <a:rPr lang="en-US" altLang="ja-JP" sz="1200" dirty="0">
                    <a:latin typeface="+mn-ea"/>
                    <a:ea typeface="+mn-ea"/>
                  </a:rPr>
                  <a:t>BERT</a:t>
                </a:r>
                <a:r>
                  <a:rPr lang="ja-JP" altLang="en-US" sz="1200" dirty="0">
                    <a:latin typeface="+mn-ea"/>
                    <a:ea typeface="+mn-ea"/>
                  </a:rPr>
                  <a:t>のトークナイザーで</a:t>
                </a:r>
                <a:endParaRPr lang="en-US" altLang="ja-JP" sz="1200" dirty="0">
                  <a:latin typeface="+mn-ea"/>
                  <a:ea typeface="+mn-ea"/>
                </a:endParaRPr>
              </a:p>
              <a:p>
                <a:pPr/>
                <a:r>
                  <a:rPr lang="ja-JP" altLang="en-US" sz="1200" dirty="0">
                    <a:latin typeface="+mn-ea"/>
                    <a:ea typeface="+mn-ea"/>
                  </a:rPr>
                  <a:t>分けたサブワード列をもとに算出した 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スコアである</a:t>
                </a:r>
                <a:r>
                  <a:rPr lang="en-US" altLang="ja-JP" sz="1200" dirty="0">
                    <a:latin typeface="+mn-ea"/>
                    <a:ea typeface="+mn-ea"/>
                  </a:rPr>
                  <a:t>.</a:t>
                </a:r>
              </a:p>
              <a:p>
                <a:pPr/>
                <a:endParaRPr lang="en-US" altLang="ja-JP" sz="1200" dirty="0">
                  <a:latin typeface="+mn-ea"/>
                  <a:ea typeface="+mn-ea"/>
                </a:endParaRP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TF-IDF </a:t>
                </a:r>
                <a:r>
                  <a:rPr lang="ja-JP" altLang="en-US" sz="1200" dirty="0">
                    <a:latin typeface="+mn-ea"/>
                    <a:ea typeface="+mn-ea"/>
                  </a:rPr>
                  <a:t>スコアを用いて要約文の情報を統合する手法を提案する</a:t>
                </a:r>
                <a:r>
                  <a:rPr lang="en-US" altLang="ja-JP" sz="1200" dirty="0">
                    <a:latin typeface="+mn-ea"/>
                    <a:ea typeface="+mn-ea"/>
                  </a:rPr>
                  <a:t>.</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に提案モデル </a:t>
                </a:r>
                <a:r>
                  <a:rPr lang="en-US" altLang="ja-JP" sz="1200" dirty="0">
                    <a:latin typeface="+mn-ea"/>
                    <a:ea typeface="+mn-ea"/>
                  </a:rPr>
                  <a:t>$2$ </a:t>
                </a:r>
                <a:r>
                  <a:rPr lang="ja-JP" altLang="en-US" sz="1200" dirty="0">
                    <a:latin typeface="+mn-ea"/>
                    <a:ea typeface="+mn-ea"/>
                  </a:rPr>
                  <a:t>の概要を示す</a:t>
                </a:r>
                <a:r>
                  <a:rPr lang="en-US" altLang="ja-JP" sz="1200" dirty="0">
                    <a:latin typeface="+mn-ea"/>
                    <a:ea typeface="+mn-ea"/>
                  </a:rPr>
                  <a:t>. </a:t>
                </a: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のように大和の手法に対して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a:t>
                </a:r>
                <a:r>
                  <a:rPr lang="en-US" altLang="ja-JP" sz="1200" dirty="0">
                    <a:latin typeface="+mn-ea"/>
                    <a:ea typeface="+mn-ea"/>
                  </a:rPr>
                  <a:t>TF-IDF Scaling Layer </a:t>
                </a:r>
                <a:r>
                  <a:rPr lang="ja-JP" altLang="en-US" sz="1200" dirty="0">
                    <a:latin typeface="+mn-ea"/>
                    <a:ea typeface="+mn-ea"/>
                  </a:rPr>
                  <a:t>を組み込む</a:t>
                </a:r>
                <a:r>
                  <a:rPr lang="en-US" altLang="ja-JP" sz="1200" dirty="0">
                    <a:latin typeface="+mn-ea"/>
                    <a:ea typeface="+mn-ea"/>
                  </a:rPr>
                  <a:t>. </a:t>
                </a:r>
              </a:p>
              <a:p>
                <a:pPr/>
                <a:r>
                  <a:rPr lang="en-US" altLang="ja-JP" sz="1200" dirty="0">
                    <a:latin typeface="+mn-ea"/>
                    <a:ea typeface="+mn-ea"/>
                  </a:rPr>
                  <a:t>TF-IDF Scaling Layer </a:t>
                </a:r>
                <a:r>
                  <a:rPr lang="ja-JP" altLang="en-US" sz="1200" dirty="0">
                    <a:latin typeface="+mn-ea"/>
                    <a:ea typeface="+mn-ea"/>
                  </a:rPr>
                  <a:t>では各入力トークンに対応する重要度スコアが定義されており</a:t>
                </a:r>
                <a:r>
                  <a:rPr lang="en-US" altLang="ja-JP" sz="1200" dirty="0">
                    <a:latin typeface="+mn-ea"/>
                    <a:ea typeface="+mn-ea"/>
                  </a:rPr>
                  <a:t>, </a:t>
                </a:r>
                <a:r>
                  <a:rPr lang="ja-JP" altLang="en-US" sz="1200" dirty="0">
                    <a:latin typeface="+mn-ea"/>
                    <a:ea typeface="+mn-ea"/>
                  </a:rPr>
                  <a:t>このスコアを用いて各単語ベクトルの大きさを調整する</a:t>
                </a:r>
                <a:r>
                  <a:rPr lang="en-US" altLang="ja-JP" sz="1200" dirty="0">
                    <a:latin typeface="+mn-ea"/>
                    <a:ea typeface="+mn-ea"/>
                  </a:rPr>
                  <a:t>.</a:t>
                </a:r>
              </a:p>
              <a:p>
                <a:pPr/>
                <a:r>
                  <a:rPr lang="ja-JP" altLang="en-US" sz="1200" dirty="0">
                    <a:latin typeface="+mn-ea"/>
                    <a:ea typeface="+mn-ea"/>
                  </a:rPr>
                  <a:t>まず</a:t>
                </a:r>
                <a:r>
                  <a:rPr lang="en-US" altLang="ja-JP" sz="1200" dirty="0">
                    <a:latin typeface="+mn-ea"/>
                    <a:ea typeface="+mn-ea"/>
                  </a:rPr>
                  <a:t>, </a:t>
                </a:r>
                <a:r>
                  <a:rPr lang="ja-JP" altLang="en-US" sz="1200" dirty="0">
                    <a:latin typeface="+mn-ea"/>
                    <a:ea typeface="+mn-ea"/>
                  </a:rPr>
                  <a:t>記事本文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{body}}}$ </a:t>
                </a:r>
                <a:r>
                  <a:rPr lang="ja-JP" altLang="en-US" sz="1200" dirty="0">
                    <a:latin typeface="+mn-ea"/>
                    <a:ea typeface="+mn-ea"/>
                  </a:rPr>
                  <a:t>および</a:t>
                </a:r>
                <a:r>
                  <a:rPr lang="en-US" altLang="ja-JP" sz="1200" dirty="0">
                    <a:latin typeface="+mn-ea"/>
                    <a:ea typeface="+mn-ea"/>
                  </a:rPr>
                  <a:t>, </a:t>
                </a:r>
                <a:r>
                  <a:rPr lang="ja-JP" altLang="en-US" sz="1200" dirty="0">
                    <a:latin typeface="+mn-ea"/>
                    <a:ea typeface="+mn-ea"/>
                  </a:rPr>
                  <a:t>その要約文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 </a:t>
                </a:r>
                <a:r>
                  <a:rPr lang="en-US" altLang="ja-JP" sz="1200" dirty="0">
                    <a:latin typeface="+mn-ea"/>
                    <a:ea typeface="+mn-ea"/>
                  </a:rPr>
                  <a:t>2 </a:t>
                </a:r>
                <a:r>
                  <a:rPr lang="ja-JP" altLang="en-US" sz="1200" dirty="0">
                    <a:latin typeface="+mn-ea"/>
                    <a:ea typeface="+mn-ea"/>
                  </a:rPr>
                  <a:t>文から</a:t>
                </a:r>
                <a:r>
                  <a:rPr lang="en-US" altLang="ja-JP" sz="1200" dirty="0">
                    <a:latin typeface="+mn-ea"/>
                    <a:ea typeface="+mn-ea"/>
                  </a:rPr>
                  <a:t>, </a:t>
                </a:r>
              </a:p>
              <a:p>
                <a:pPr/>
                <a:r>
                  <a:rPr lang="ja-JP" altLang="en-US" sz="1200" dirty="0">
                    <a:latin typeface="+mn-ea"/>
                    <a:ea typeface="+mn-ea"/>
                  </a:rPr>
                  <a:t>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におけるサブワード </a:t>
                </a:r>
                <a:r>
                  <a:rPr lang="en-US" altLang="ja-JP" sz="1200" dirty="0">
                    <a:latin typeface="+mn-ea"/>
                    <a:ea typeface="+mn-ea"/>
                  </a:rPr>
                  <a:t>$s$ </a:t>
                </a:r>
                <a:r>
                  <a:rPr lang="ja-JP" altLang="en-US" sz="1200" dirty="0">
                    <a:latin typeface="+mn-ea"/>
                    <a:ea typeface="+mn-ea"/>
                  </a:rPr>
                  <a:t>に対応する </a:t>
                </a:r>
                <a:r>
                  <a:rPr lang="en-US" altLang="ja-JP" sz="1200" dirty="0">
                    <a:latin typeface="+mn-ea"/>
                    <a:ea typeface="+mn-ea"/>
                  </a:rPr>
                  <a:t>TF-IDF </a:t>
                </a:r>
                <a:r>
                  <a:rPr lang="ja-JP" altLang="en-US" sz="1200" dirty="0">
                    <a:latin typeface="+mn-ea"/>
                    <a:ea typeface="+mn-ea"/>
                  </a:rPr>
                  <a:t>スコア </a:t>
                </a: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を求める</a:t>
                </a:r>
                <a:r>
                  <a:rPr lang="en-US" altLang="ja-JP" sz="1200" dirty="0">
                    <a:latin typeface="+mn-ea"/>
                    <a:ea typeface="+mn-ea"/>
                  </a:rPr>
                  <a:t>. </a:t>
                </a:r>
              </a:p>
              <a:p>
                <a:pP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の計算にはカスタムストップワード辞書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を用いる</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に登録されたストップワードは自然言語処理 </a:t>
                </a:r>
                <a:r>
                  <a:rPr lang="en-US" altLang="ja-JP" sz="1200" dirty="0">
                    <a:latin typeface="+mn-ea"/>
                    <a:ea typeface="+mn-ea"/>
                  </a:rPr>
                  <a:t>Python </a:t>
                </a:r>
                <a:r>
                  <a:rPr lang="ja-JP" altLang="en-US" sz="1200" dirty="0">
                    <a:latin typeface="+mn-ea"/>
                    <a:ea typeface="+mn-ea"/>
                  </a:rPr>
                  <a:t>ライブラリ </a:t>
                </a:r>
                <a:r>
                  <a:rPr lang="en-US" altLang="ja-JP" sz="1200" dirty="0" err="1">
                    <a:latin typeface="+mn-ea"/>
                    <a:ea typeface="+mn-ea"/>
                  </a:rPr>
                  <a:t>spaCy</a:t>
                </a:r>
                <a:r>
                  <a:rPr lang="en-US" altLang="ja-JP" sz="1200" dirty="0">
                    <a:latin typeface="+mn-ea"/>
                    <a:ea typeface="+mn-ea"/>
                  </a:rPr>
                  <a:t>\cite{spacy2020} </a:t>
                </a:r>
              </a:p>
              <a:p>
                <a:pPr/>
                <a:r>
                  <a:rPr lang="ja-JP" altLang="en-US" sz="1200" dirty="0">
                    <a:latin typeface="+mn-ea"/>
                    <a:ea typeface="+mn-ea"/>
                  </a:rPr>
                  <a:t>と </a:t>
                </a:r>
                <a:r>
                  <a:rPr lang="en-US" altLang="ja-JP" sz="1200" dirty="0">
                    <a:latin typeface="+mn-ea"/>
                    <a:ea typeface="+mn-ea"/>
                  </a:rPr>
                  <a:t>Web </a:t>
                </a:r>
                <a:r>
                  <a:rPr lang="ja-JP" altLang="en-US" sz="1200" dirty="0">
                    <a:latin typeface="+mn-ea"/>
                    <a:ea typeface="+mn-ea"/>
                  </a:rPr>
                  <a:t>サーチ研究におけるソフトウェア開発のコスト低減を目的としたプログラミングライブラリである </a:t>
                </a:r>
                <a:r>
                  <a:rPr lang="en-US" altLang="ja-JP" sz="1200" dirty="0" err="1">
                    <a:latin typeface="+mn-ea"/>
                    <a:ea typeface="+mn-ea"/>
                  </a:rPr>
                  <a:t>SlothLib</a:t>
                </a:r>
                <a:r>
                  <a:rPr lang="en-US" altLang="ja-JP" sz="1200" dirty="0">
                    <a:latin typeface="+mn-ea"/>
                    <a:ea typeface="+mn-ea"/>
                  </a:rPr>
                  <a:t>\cite{</a:t>
                </a:r>
                <a:r>
                  <a:rPr lang="en-US" altLang="ja-JP" sz="1200" dirty="0" err="1">
                    <a:latin typeface="+mn-ea"/>
                    <a:ea typeface="+mn-ea"/>
                  </a:rPr>
                  <a:t>slothlib</a:t>
                </a:r>
                <a:r>
                  <a:rPr lang="en-US" altLang="ja-JP" sz="1200" dirty="0">
                    <a:latin typeface="+mn-ea"/>
                    <a:ea typeface="+mn-ea"/>
                  </a:rPr>
                  <a:t>} </a:t>
                </a:r>
                <a:r>
                  <a:rPr lang="ja-JP" altLang="en-US" sz="1200" dirty="0">
                    <a:latin typeface="+mn-ea"/>
                    <a:ea typeface="+mn-ea"/>
                  </a:rPr>
                  <a:t>が公開している</a:t>
                </a:r>
                <a:endParaRPr lang="en-US" altLang="ja-JP" sz="1200" dirty="0">
                  <a:latin typeface="+mn-ea"/>
                  <a:ea typeface="+mn-ea"/>
                </a:endParaRPr>
              </a:p>
              <a:p>
                <a:pPr/>
                <a:r>
                  <a:rPr lang="ja-JP" altLang="en-US" sz="1200" dirty="0">
                    <a:latin typeface="+mn-ea"/>
                    <a:ea typeface="+mn-ea"/>
                  </a:rPr>
                  <a:t>日本語ストップワード辞書に加えて</a:t>
                </a:r>
                <a:r>
                  <a:rPr lang="en-US" altLang="ja-JP" sz="1200" dirty="0">
                    <a:latin typeface="+mn-ea"/>
                    <a:ea typeface="+mn-ea"/>
                  </a:rPr>
                  <a:t>, BERT </a:t>
                </a:r>
                <a:r>
                  <a:rPr lang="ja-JP" altLang="en-US" sz="1200" dirty="0">
                    <a:latin typeface="+mn-ea"/>
                    <a:ea typeface="+mn-ea"/>
                  </a:rPr>
                  <a:t>で用いられる特殊トークンである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{[PAD]},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を追加したものを用いた</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に含まれるワード数は </a:t>
                </a:r>
                <a:r>
                  <a:rPr lang="en-US" altLang="ja-JP" sz="1200" dirty="0">
                    <a:latin typeface="+mn-ea"/>
                    <a:ea typeface="+mn-ea"/>
                  </a:rPr>
                  <a:t>$437$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そして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モデルの最終層からの出力 </a:t>
                </a:r>
                <a:endParaRPr lang="en-US" altLang="ja-JP" sz="1200" dirty="0">
                  <a:latin typeface="+mn-ea"/>
                  <a:ea typeface="+mn-ea"/>
                </a:endParaRPr>
              </a:p>
              <a:p>
                <a:pP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}\quad(</a:t>
                </a:r>
                <a:r>
                  <a:rPr lang="en-US" altLang="ja-JP" sz="1200" dirty="0" err="1">
                    <a:latin typeface="+mn-ea"/>
                    <a:ea typeface="+mn-ea"/>
                  </a:rPr>
                  <a:t>i</a:t>
                </a:r>
                <a:r>
                  <a:rPr lang="en-US" altLang="ja-JP" sz="1200" dirty="0">
                    <a:latin typeface="+mn-ea"/>
                    <a:ea typeface="+mn-ea"/>
                  </a:rPr>
                  <a:t> = \{0,\</a:t>
                </a:r>
                <a:r>
                  <a:rPr lang="en-US" altLang="ja-JP" sz="1200" dirty="0" err="1">
                    <a:latin typeface="+mn-ea"/>
                    <a:ea typeface="+mn-ea"/>
                  </a:rPr>
                  <a:t>ldots</a:t>
                </a:r>
                <a:r>
                  <a:rPr lang="en-US" altLang="ja-JP" sz="1200" dirty="0">
                    <a:latin typeface="+mn-ea"/>
                    <a:ea typeface="+mn-ea"/>
                  </a:rPr>
                  <a:t> ,N\},\quad E_{0} = E_{\</a:t>
                </a:r>
                <a:r>
                  <a:rPr lang="en-US" altLang="ja-JP" sz="1200" dirty="0" err="1">
                    <a:latin typeface="+mn-ea"/>
                    <a:ea typeface="+mn-ea"/>
                  </a:rPr>
                  <a:t>mathrm</a:t>
                </a:r>
                <a:r>
                  <a:rPr lang="en-US" altLang="ja-JP" sz="1200" dirty="0">
                    <a:latin typeface="+mn-ea"/>
                    <a:ea typeface="+mn-ea"/>
                  </a:rPr>
                  <a:t>{[CLS]}})$</a:t>
                </a:r>
                <a:r>
                  <a:rPr lang="ja-JP" altLang="en-US" sz="1200" dirty="0">
                    <a:latin typeface="+mn-ea"/>
                    <a:ea typeface="+mn-ea"/>
                  </a:rPr>
                  <a:t>に対して</a:t>
                </a:r>
                <a:r>
                  <a:rPr lang="en-US" altLang="ja-JP" sz="1200" dirty="0">
                    <a:latin typeface="+mn-ea"/>
                    <a:ea typeface="+mn-ea"/>
                  </a:rPr>
                  <a:t>, </a:t>
                </a:r>
                <a:r>
                  <a:rPr lang="ja-JP" altLang="en-US" sz="1200" dirty="0">
                    <a:latin typeface="+mn-ea"/>
                    <a:ea typeface="+mn-ea"/>
                  </a:rPr>
                  <a:t>式 </a:t>
                </a:r>
                <a:r>
                  <a:rPr lang="en-US" altLang="ja-JP" sz="1200" dirty="0">
                    <a:latin typeface="+mn-ea"/>
                    <a:ea typeface="+mn-ea"/>
                  </a:rPr>
                  <a:t>\ref{ex3_eq} </a:t>
                </a:r>
                <a:r>
                  <a:rPr lang="ja-JP" altLang="en-US" sz="1200" dirty="0">
                    <a:latin typeface="+mn-ea"/>
                    <a:ea typeface="+mn-ea"/>
                  </a:rPr>
                  <a:t>を用いてスケーリングする</a:t>
                </a:r>
                <a:r>
                  <a:rPr lang="en-US" altLang="ja-JP" sz="1200" dirty="0">
                    <a:latin typeface="+mn-ea"/>
                    <a:ea typeface="+mn-ea"/>
                  </a:rPr>
                  <a:t>.</a:t>
                </a:r>
              </a:p>
              <a:p>
                <a:pPr/>
                <a:r>
                  <a:rPr lang="en-US" altLang="ja-JP" sz="1200" dirty="0">
                    <a:latin typeface="+mn-ea"/>
                    <a:ea typeface="+mn-ea"/>
                  </a:rPr>
                  <a:t>\begin{equation}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\times \</a:t>
                </a:r>
                <a:r>
                  <a:rPr lang="en-US" altLang="ja-JP" sz="1200" dirty="0" err="1">
                    <a:latin typeface="+mn-ea"/>
                    <a:ea typeface="+mn-ea"/>
                  </a:rPr>
                  <a:t>mathit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\label{ex3_eq}\end{equation}</a:t>
                </a:r>
                <a:r>
                  <a:rPr lang="ja-JP" altLang="en-US" sz="1200" dirty="0">
                    <a:latin typeface="+mn-ea"/>
                    <a:ea typeface="+mn-ea"/>
                  </a:rPr>
                  <a:t>ここで</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{Tok}_{0}$ </a:t>
                </a:r>
                <a:r>
                  <a:rPr lang="ja-JP" altLang="en-US" sz="1200" dirty="0">
                    <a:latin typeface="+mn-ea"/>
                    <a:ea typeface="+mn-ea"/>
                  </a:rPr>
                  <a:t>は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に対応する重要度スコアであり</a:t>
                </a:r>
                <a:r>
                  <a:rPr lang="en-US" altLang="ja-JP" sz="1200" dirty="0">
                    <a:latin typeface="+mn-ea"/>
                    <a:ea typeface="+mn-ea"/>
                  </a:rPr>
                  <a:t>, </a:t>
                </a:r>
                <a:r>
                  <a:rPr lang="ja-JP" altLang="en-US" sz="1200" dirty="0">
                    <a:latin typeface="+mn-ea"/>
                    <a:ea typeface="+mn-ea"/>
                  </a:rPr>
                  <a:t>正の定数 </a:t>
                </a:r>
                <a:r>
                  <a:rPr lang="en-US" altLang="ja-JP" sz="1200" dirty="0">
                    <a:latin typeface="+mn-ea"/>
                    <a:ea typeface="+mn-ea"/>
                  </a:rPr>
                  <a:t>$\alpha$ </a:t>
                </a:r>
                <a:r>
                  <a:rPr lang="ja-JP" altLang="en-US" sz="1200" dirty="0">
                    <a:latin typeface="+mn-ea"/>
                    <a:ea typeface="+mn-ea"/>
                  </a:rPr>
                  <a:t>を用いて式 </a:t>
                </a:r>
                <a:r>
                  <a:rPr lang="en-US" altLang="ja-JP" sz="1200" dirty="0">
                    <a:latin typeface="+mn-ea"/>
                    <a:ea typeface="+mn-ea"/>
                  </a:rPr>
                  <a:t>\ref{score} </a:t>
                </a:r>
                <a:r>
                  <a:rPr lang="ja-JP" altLang="en-US" sz="1200" dirty="0">
                    <a:latin typeface="+mn-ea"/>
                    <a:ea typeface="+mn-ea"/>
                  </a:rPr>
                  <a:t>で求められる</a:t>
                </a:r>
                <a:r>
                  <a:rPr lang="en-US" altLang="ja-JP" sz="1200" dirty="0">
                    <a:latin typeface="+mn-ea"/>
                    <a:ea typeface="+mn-ea"/>
                  </a:rPr>
                  <a:t>.\begin{equation}  \label{score}  \small{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 \left\{  \begin{array}{</a:t>
                </a:r>
                <a:r>
                  <a:rPr lang="en-US" altLang="ja-JP" sz="1200" dirty="0" err="1">
                    <a:latin typeface="+mn-ea"/>
                    <a:ea typeface="+mn-ea"/>
                  </a:rPr>
                  <a:t>ll</a:t>
                </a:r>
                <a:r>
                  <a:rPr lang="en-US" altLang="ja-JP" sz="1200" dirty="0">
                    <a:latin typeface="+mn-ea"/>
                    <a:ea typeface="+mn-ea"/>
                  </a:rPr>
                  <a:t>}    \alpha \times w_{\</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+ 1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en-US" altLang="ja-JP" sz="1200" dirty="0" err="1">
                    <a:latin typeface="+mn-ea"/>
                    <a:ea typeface="+mn-ea"/>
                  </a:rPr>
                  <a:t>notin</a:t>
                </a:r>
                <a:r>
                  <a:rPr lang="en-US" altLang="ja-JP" sz="1200" dirty="0">
                    <a:latin typeface="+mn-ea"/>
                    <a:ea typeface="+mn-ea"/>
                  </a:rPr>
                  <a:t>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-\alpha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\in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\end{array}\right.}\end{equation}</a:t>
                </a:r>
                <a:r>
                  <a:rPr lang="ja-JP" altLang="en-US" sz="1200" dirty="0">
                    <a:latin typeface="+mn-ea"/>
                    <a:ea typeface="+mn-ea"/>
                  </a:rPr>
                  <a:t>式 </a:t>
                </a:r>
                <a:r>
                  <a:rPr lang="en-US" altLang="ja-JP" sz="1200" dirty="0">
                    <a:latin typeface="+mn-ea"/>
                    <a:ea typeface="+mn-ea"/>
                  </a:rPr>
                  <a:t>\ref{score} </a:t>
                </a:r>
                <a:r>
                  <a:rPr lang="ja-JP" altLang="en-US" sz="1200" dirty="0">
                    <a:latin typeface="+mn-ea"/>
                    <a:ea typeface="+mn-ea"/>
                  </a:rPr>
                  <a:t>より</a:t>
                </a:r>
                <a:r>
                  <a:rPr lang="en-US" altLang="ja-JP" sz="1200" dirty="0">
                    <a:latin typeface="+mn-ea"/>
                    <a:ea typeface="+mn-ea"/>
                  </a:rPr>
                  <a:t>, </a:t>
                </a:r>
                <a:r>
                  <a:rPr lang="ja-JP" altLang="en-US" sz="1200" dirty="0">
                    <a:latin typeface="+mn-ea"/>
                    <a:ea typeface="+mn-ea"/>
                  </a:rPr>
                  <a:t>重要度スコアは入力トークン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が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を除くストップワード辞書に含まれている場合</a:t>
                </a:r>
                <a:r>
                  <a:rPr lang="en-US" altLang="ja-JP" sz="1200" dirty="0">
                    <a:latin typeface="+mn-ea"/>
                    <a:ea typeface="+mn-ea"/>
                  </a:rPr>
                  <a:t>, </a:t>
                </a:r>
                <a:r>
                  <a:rPr lang="ja-JP" altLang="en-US" sz="1200" dirty="0">
                    <a:latin typeface="+mn-ea"/>
                    <a:ea typeface="+mn-ea"/>
                  </a:rPr>
                  <a:t>負のぺナルティ値 </a:t>
                </a:r>
                <a:r>
                  <a:rPr lang="en-US" altLang="ja-JP" sz="1200" dirty="0">
                    <a:latin typeface="+mn-ea"/>
                    <a:ea typeface="+mn-ea"/>
                  </a:rPr>
                  <a:t>$-\alpha$ </a:t>
                </a:r>
                <a:r>
                  <a:rPr lang="ja-JP" altLang="en-US" sz="1200" dirty="0">
                    <a:latin typeface="+mn-ea"/>
                    <a:ea typeface="+mn-ea"/>
                  </a:rPr>
                  <a:t>が与えられ</a:t>
                </a:r>
                <a:r>
                  <a:rPr lang="en-US" altLang="ja-JP" sz="1200" dirty="0">
                    <a:latin typeface="+mn-ea"/>
                    <a:ea typeface="+mn-ea"/>
                  </a:rPr>
                  <a:t>, </a:t>
                </a:r>
                <a:r>
                  <a:rPr lang="ja-JP" altLang="en-US" sz="1200" dirty="0">
                    <a:latin typeface="+mn-ea"/>
                    <a:ea typeface="+mn-ea"/>
                  </a:rPr>
                  <a:t>その他の場合は重要度スコアは </a:t>
                </a:r>
                <a:r>
                  <a:rPr lang="en-US" altLang="ja-JP" sz="1200" dirty="0">
                    <a:latin typeface="+mn-ea"/>
                    <a:ea typeface="+mn-ea"/>
                  </a:rPr>
                  <a:t>$1$ </a:t>
                </a:r>
                <a:r>
                  <a:rPr lang="ja-JP" altLang="en-US" sz="1200" dirty="0">
                    <a:latin typeface="+mn-ea"/>
                    <a:ea typeface="+mn-ea"/>
                  </a:rPr>
                  <a:t>以上の値を示す</a:t>
                </a:r>
                <a:r>
                  <a:rPr lang="en-US" altLang="ja-JP" sz="1200" dirty="0">
                    <a:latin typeface="+mn-ea"/>
                    <a:ea typeface="+mn-ea"/>
                  </a:rPr>
                  <a:t>. </a:t>
                </a:r>
                <a:r>
                  <a:rPr lang="ja-JP" altLang="en-US" sz="1200" dirty="0">
                    <a:latin typeface="+mn-ea"/>
                    <a:ea typeface="+mn-ea"/>
                  </a:rPr>
                  <a:t>このスケーリング後の分散表現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を用いて</a:t>
                </a:r>
                <a:r>
                  <a:rPr lang="en-US" altLang="ja-JP" sz="1200" dirty="0">
                    <a:latin typeface="+mn-ea"/>
                    <a:ea typeface="+mn-ea"/>
                  </a:rPr>
                  <a:t>,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と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a:t>
                </a:r>
                <a:r>
                  <a:rPr lang="ja-JP" altLang="en-US" sz="1200" dirty="0">
                    <a:latin typeface="+mn-ea"/>
                    <a:ea typeface="+mn-ea"/>
                  </a:rPr>
                  <a:t>を求め</a:t>
                </a:r>
                <a:r>
                  <a:rPr lang="en-US" altLang="ja-JP" sz="1200" dirty="0">
                    <a:latin typeface="+mn-ea"/>
                    <a:ea typeface="+mn-ea"/>
                  </a:rPr>
                  <a:t>, </a:t>
                </a:r>
                <a:r>
                  <a:rPr lang="ja-JP" altLang="en-US" sz="1200" dirty="0">
                    <a:latin typeface="+mn-ea"/>
                    <a:ea typeface="+mn-ea"/>
                  </a:rPr>
                  <a:t>学習可能な重みパラメータベクトル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{W} = (p, q), \quad (p, q \</a:t>
                </a:r>
                <a:r>
                  <a:rPr lang="en-US" altLang="ja-JP" sz="1200" dirty="0" err="1">
                    <a:latin typeface="+mn-ea"/>
                    <a:ea typeface="+mn-ea"/>
                  </a:rPr>
                  <a:t>geq</a:t>
                </a:r>
                <a:r>
                  <a:rPr lang="en-US" altLang="ja-JP" sz="1200" dirty="0">
                    <a:latin typeface="+mn-ea"/>
                    <a:ea typeface="+mn-ea"/>
                  </a:rPr>
                  <a:t> 0)$ </a:t>
                </a:r>
                <a:r>
                  <a:rPr lang="ja-JP" altLang="en-US" sz="1200" dirty="0">
                    <a:latin typeface="+mn-ea"/>
                    <a:ea typeface="+mn-ea"/>
                  </a:rPr>
                  <a:t>を用いて入力された文章データに対する分散表現 </a:t>
                </a:r>
                <a:r>
                  <a:rPr lang="en-US" altLang="ja-JP" sz="1200" dirty="0">
                    <a:latin typeface="+mn-ea"/>
                    <a:ea typeface="+mn-ea"/>
                  </a:rPr>
                  <a:t>$C$ </a:t>
                </a:r>
                <a:r>
                  <a:rPr lang="ja-JP" altLang="en-US" sz="1200" dirty="0">
                    <a:latin typeface="+mn-ea"/>
                    <a:ea typeface="+mn-ea"/>
                  </a:rPr>
                  <a:t>は式 </a:t>
                </a:r>
                <a:r>
                  <a:rPr lang="en-US" altLang="ja-JP" sz="1200" dirty="0">
                    <a:latin typeface="+mn-ea"/>
                    <a:ea typeface="+mn-ea"/>
                  </a:rPr>
                  <a:t>\ref{pooling_ex2} </a:t>
                </a:r>
                <a:r>
                  <a:rPr lang="ja-JP" altLang="en-US" sz="1200" dirty="0">
                    <a:latin typeface="+mn-ea"/>
                    <a:ea typeface="+mn-ea"/>
                  </a:rPr>
                  <a:t>によって求められる</a:t>
                </a:r>
                <a:r>
                  <a:rPr lang="en-US" altLang="ja-JP" sz="1200" dirty="0">
                    <a:latin typeface="+mn-ea"/>
                    <a:ea typeface="+mn-ea"/>
                  </a:rPr>
                  <a:t>. </a:t>
                </a:r>
                <a:r>
                  <a:rPr lang="ja-JP" altLang="en-US" sz="1200" dirty="0">
                    <a:latin typeface="+mn-ea"/>
                    <a:ea typeface="+mn-ea"/>
                  </a:rPr>
                  <a:t>重みパラメータの更新式は式 </a:t>
                </a:r>
                <a:r>
                  <a:rPr lang="en-US" altLang="ja-JP" sz="1200" dirty="0">
                    <a:latin typeface="+mn-ea"/>
                    <a:ea typeface="+mn-ea"/>
                  </a:rPr>
                  <a:t>\ref{</a:t>
                </a:r>
                <a:r>
                  <a:rPr lang="en-US" altLang="ja-JP" sz="1200" dirty="0" err="1">
                    <a:latin typeface="+mn-ea"/>
                    <a:ea typeface="+mn-ea"/>
                  </a:rPr>
                  <a:t>pooling_A_koushin</a:t>
                </a:r>
                <a:r>
                  <a:rPr lang="en-US" altLang="ja-JP" sz="1200" dirty="0">
                    <a:latin typeface="+mn-ea"/>
                    <a:ea typeface="+mn-ea"/>
                  </a:rPr>
                  <a:t>} </a:t>
                </a:r>
                <a:r>
                  <a:rPr lang="ja-JP" altLang="en-US" sz="1200" dirty="0">
                    <a:latin typeface="+mn-ea"/>
                    <a:ea typeface="+mn-ea"/>
                  </a:rPr>
                  <a:t>に準じる</a:t>
                </a:r>
                <a:r>
                  <a:rPr lang="en-US" altLang="ja-JP" sz="1200" dirty="0">
                    <a:latin typeface="+mn-ea"/>
                    <a:ea typeface="+mn-ea"/>
                  </a:rPr>
                  <a:t>.\begin{equation}  C = \</a:t>
                </a:r>
                <a:r>
                  <a:rPr lang="en-US" altLang="ja-JP" sz="1200" dirty="0" err="1">
                    <a:latin typeface="+mn-ea"/>
                    <a:ea typeface="+mn-ea"/>
                  </a:rPr>
                  <a:t>mathbf</a:t>
                </a:r>
                <a:r>
                  <a:rPr lang="en-US" altLang="ja-JP" sz="1200" dirty="0">
                    <a:latin typeface="+mn-ea"/>
                    <a:ea typeface="+mn-ea"/>
                  </a:rPr>
                  <a:t>{W}\</a:t>
                </a:r>
                <a:r>
                  <a:rPr lang="en-US" altLang="ja-JP" sz="1200" dirty="0" err="1">
                    <a:latin typeface="+mn-ea"/>
                    <a:ea typeface="+mn-ea"/>
                  </a:rPr>
                  <a:t>vectxy</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 p\</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{[CLS]}}}+q\</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\label{pooling_ex2}\end{equation}%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モデルにおける最大入力長の制限によって切り捨てられてしまっていた原文データの重要な文脈情報を</a:t>
                </a:r>
                <a:r>
                  <a:rPr lang="en-US" altLang="ja-JP" sz="1200" dirty="0">
                    <a:latin typeface="+mn-ea"/>
                    <a:ea typeface="+mn-ea"/>
                  </a:rPr>
                  <a:t>, </a:t>
                </a:r>
                <a:r>
                  <a:rPr lang="ja-JP" altLang="en-US" sz="1200" dirty="0">
                    <a:latin typeface="+mn-ea"/>
                    <a:ea typeface="+mn-ea"/>
                  </a:rPr>
                  <a:t>要約データによって補完しながら最適な重みパラメータを学習できる点であり</a:t>
                </a:r>
                <a:r>
                  <a:rPr lang="en-US" altLang="ja-JP" sz="1200" dirty="0">
                    <a:latin typeface="+mn-ea"/>
                    <a:ea typeface="+mn-ea"/>
                  </a:rPr>
                  <a:t>, </a:t>
                </a:r>
                <a:r>
                  <a:rPr lang="ja-JP" altLang="en-US" sz="1200" dirty="0">
                    <a:latin typeface="+mn-ea"/>
                    <a:ea typeface="+mn-ea"/>
                  </a:rPr>
                  <a:t>これを確認することで提案モデル </a:t>
                </a:r>
                <a:r>
                  <a:rPr lang="en-US" altLang="ja-JP" sz="1200" dirty="0">
                    <a:latin typeface="+mn-ea"/>
                    <a:ea typeface="+mn-ea"/>
                  </a:rPr>
                  <a:t>1 </a:t>
                </a:r>
                <a:r>
                  <a:rPr lang="ja-JP" altLang="en-US" sz="1200" dirty="0">
                    <a:latin typeface="+mn-ea"/>
                    <a:ea typeface="+mn-ea"/>
                  </a:rPr>
                  <a:t>の有効性を示す</a:t>
                </a:r>
                <a:r>
                  <a:rPr lang="en-US" altLang="ja-JP" sz="1200" dirty="0">
                    <a:latin typeface="+mn-ea"/>
                    <a:ea typeface="+mn-ea"/>
                  </a:rPr>
                  <a:t>.</a:t>
                </a: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と比較して計算量やパラメータ数の削減が可能である点が挙げられる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TF-IDF </a:t>
                </a:r>
                <a:r>
                  <a:rPr lang="ja-JP" altLang="en-US" sz="1200" dirty="0">
                    <a:latin typeface="+mn-ea"/>
                    <a:ea typeface="+mn-ea"/>
                  </a:rPr>
                  <a:t>スコアを用いることで</a:t>
                </a:r>
                <a:r>
                  <a:rPr lang="en-US" altLang="ja-JP" sz="1200" dirty="0">
                    <a:latin typeface="+mn-ea"/>
                    <a:ea typeface="+mn-ea"/>
                  </a:rPr>
                  <a:t>, </a:t>
                </a:r>
                <a:r>
                  <a:rPr lang="ja-JP" altLang="en-US" sz="1200" dirty="0">
                    <a:latin typeface="+mn-ea"/>
                    <a:ea typeface="+mn-ea"/>
                  </a:rPr>
                  <a:t>要約文内の重要度の高い単語を選択的に強調しながら最適な重みパラメータを学習できることを確認することで提案モデル </a:t>
                </a:r>
                <a:r>
                  <a:rPr lang="en-US" altLang="ja-JP" sz="1200" dirty="0">
                    <a:latin typeface="+mn-ea"/>
                    <a:ea typeface="+mn-ea"/>
                  </a:rPr>
                  <a:t>2 </a:t>
                </a:r>
                <a:r>
                  <a:rPr lang="ja-JP" altLang="en-US" sz="1200" dirty="0">
                    <a:latin typeface="+mn-ea"/>
                    <a:ea typeface="+mn-ea"/>
                  </a:rPr>
                  <a:t>の有効性を示す</a:t>
                </a:r>
                <a:r>
                  <a:rPr lang="en-US" altLang="ja-JP" sz="1200" dirty="0">
                    <a:latin typeface="+mn-ea"/>
                    <a:ea typeface="+mn-ea"/>
                  </a:rPr>
                  <a:t>.</a:t>
                </a:r>
              </a:p>
            </p:txBody>
          </p:sp>
        </mc:Fallback>
      </mc:AlternateContent>
      <p:sp>
        <p:nvSpPr>
          <p:cNvPr id="4" name="スライド番号プレースホルダー 3">
            <a:extLst>
              <a:ext uri="{FF2B5EF4-FFF2-40B4-BE49-F238E27FC236}">
                <a16:creationId xmlns:a16="http://schemas.microsoft.com/office/drawing/2014/main" id="{CFEF06EE-EEF9-CD07-5A19-88A321D20C6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83897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[7:30]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におけるモデルを用いてテストデータで評価を行いました。また異なるシード値で</a:t>
                </a:r>
                <a:r>
                  <a:rPr lang="en-US" altLang="ja-JP" sz="1200" dirty="0"/>
                  <a:t>3</a:t>
                </a:r>
                <a:r>
                  <a:rPr lang="ja-JP" altLang="en-US" sz="1200" dirty="0"/>
                  <a:t>回実験を行いました。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2492-837E-2461-F630-7DA9E77343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D4B390-C589-94EC-817E-CEDBFB9038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1B8983-7247-8D80-58C0-9E9ACF4F117D}"/>
              </a:ext>
            </a:extLst>
          </p:cNvPr>
          <p:cNvSpPr>
            <a:spLocks noGrp="1"/>
          </p:cNvSpPr>
          <p:nvPr>
            <p:ph type="body" idx="1"/>
          </p:nvPr>
        </p:nvSpPr>
        <p:spPr/>
        <p:txBody>
          <a:bodyPr/>
          <a:lstStyle/>
          <a:p>
            <a:r>
              <a:rPr lang="ja-JP" altLang="en-US" dirty="0"/>
              <a:t>実験で用いたパラメータは表の通りになります。</a:t>
            </a:r>
            <a:endParaRPr lang="en-US" altLang="ja-JP" dirty="0"/>
          </a:p>
        </p:txBody>
      </p:sp>
      <p:sp>
        <p:nvSpPr>
          <p:cNvPr id="4" name="スライド番号プレースホルダー 3">
            <a:extLst>
              <a:ext uri="{FF2B5EF4-FFF2-40B4-BE49-F238E27FC236}">
                <a16:creationId xmlns:a16="http://schemas.microsoft.com/office/drawing/2014/main" id="{A76183AE-805A-F508-C5C8-441AC7D3257D}"/>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930132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83F73-F385-A00F-5CD5-4C09664B46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223D9A-B09E-AC5B-62B4-36E23FEF35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90EF05F-BFAE-1807-785A-B00A39EC53FC}"/>
              </a:ext>
            </a:extLst>
          </p:cNvPr>
          <p:cNvSpPr>
            <a:spLocks noGrp="1"/>
          </p:cNvSpPr>
          <p:nvPr>
            <p:ph type="body" idx="1"/>
          </p:nvPr>
        </p:nvSpPr>
        <p:spPr/>
        <p:txBody>
          <a:bodyPr/>
          <a:lstStyle/>
          <a:p>
            <a:r>
              <a:rPr lang="ja-JP" altLang="en-US" dirty="0"/>
              <a:t>実験で用いたパラメータは表の通りになります。</a:t>
            </a:r>
            <a:endParaRPr lang="en-US" altLang="ja-JP" dirty="0"/>
          </a:p>
        </p:txBody>
      </p:sp>
      <p:sp>
        <p:nvSpPr>
          <p:cNvPr id="4" name="スライド番号プレースホルダー 3">
            <a:extLst>
              <a:ext uri="{FF2B5EF4-FFF2-40B4-BE49-F238E27FC236}">
                <a16:creationId xmlns:a16="http://schemas.microsoft.com/office/drawing/2014/main" id="{46EF84BE-23FB-999D-F4DF-6FF402E33E66}"/>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308876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9E60-AFB6-6EF5-1E3C-D972BCA071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4B070-194C-4342-8F4B-646757F4D8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FF5558C-3D8C-50C6-A0C3-53FF6B5D0416}"/>
              </a:ext>
            </a:extLst>
          </p:cNvPr>
          <p:cNvSpPr>
            <a:spLocks noGrp="1"/>
          </p:cNvSpPr>
          <p:nvPr>
            <p:ph type="body" idx="1"/>
          </p:nvPr>
        </p:nvSpPr>
        <p:spPr/>
        <p:txBody>
          <a:bodyPr/>
          <a:lstStyle/>
          <a:p>
            <a:r>
              <a:rPr lang="ja-JP" altLang="en-US" dirty="0"/>
              <a:t>実験で用いたパラメータは表の通りになります。</a:t>
            </a:r>
            <a:endParaRPr lang="en-US" altLang="ja-JP" dirty="0"/>
          </a:p>
        </p:txBody>
      </p:sp>
      <p:sp>
        <p:nvSpPr>
          <p:cNvPr id="4" name="スライド番号プレースホルダー 3">
            <a:extLst>
              <a:ext uri="{FF2B5EF4-FFF2-40B4-BE49-F238E27FC236}">
                <a16:creationId xmlns:a16="http://schemas.microsoft.com/office/drawing/2014/main" id="{D2408A00-D2BF-8EFC-08A3-BAC372428D15}"/>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716653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において従来手法を上回り、テキスト分類タスクにおける有効性を示すことが出来ました。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r>
                  <a:rPr lang="en-US" altLang="ja-JP" dirty="0"/>
                  <a:t>----</a:t>
                </a:r>
              </a:p>
              <a:p>
                <a:r>
                  <a:rPr lang="en-US" altLang="ja-JP" dirty="0"/>
                  <a:t>111214091 vs 222421261 (0.11B vs 0.22B)</a:t>
                </a:r>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dirty="0"/>
              <a:t>テキスト分類タスクにおいて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また、提案手法</a:t>
            </a:r>
            <a:r>
              <a:rPr lang="en-US" altLang="ja-JP" sz="700" dirty="0"/>
              <a:t>2</a:t>
            </a:r>
            <a:r>
              <a:rPr lang="ja-JP" altLang="en-US" sz="700" dirty="0"/>
              <a:t>における重みパラメータの学習推移と比較すると、</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の最終層におけるアテンションを可視化したもので、上が従来手法、下が提案手法</a:t>
            </a:r>
            <a:r>
              <a:rPr lang="en-US" altLang="ja-JP" dirty="0"/>
              <a:t>2</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[13:30]</a:t>
            </a:r>
          </a:p>
          <a:p>
            <a:r>
              <a:rPr kumimoji="1" lang="ja-JP" altLang="en-US" dirty="0"/>
              <a:t>最後に、まとめと今後の課題です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要約文から得た分散表現を先行研究である </a:t>
            </a:r>
            <a:r>
              <a:rPr lang="en-US" altLang="ja-JP" sz="1200" cap="none" dirty="0">
                <a:solidFill>
                  <a:schemeClr val="tx1">
                    <a:lumMod val="95000"/>
                  </a:schemeClr>
                </a:solidFill>
              </a:rPr>
              <a:t>CLS-</a:t>
            </a:r>
            <a:r>
              <a:rPr lang="en-US" altLang="ja-JP" sz="1200" cap="none" dirty="0" err="1">
                <a:solidFill>
                  <a:schemeClr val="tx1">
                    <a:lumMod val="95000"/>
                  </a:schemeClr>
                </a:solidFill>
              </a:rPr>
              <a:t>Averafe</a:t>
            </a:r>
            <a:r>
              <a:rPr lang="en-US" altLang="ja-JP" sz="1200" cap="none" dirty="0">
                <a:solidFill>
                  <a:schemeClr val="tx1">
                    <a:lumMod val="95000"/>
                  </a:schemeClr>
                </a:solidFill>
              </a:rPr>
              <a:t>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組み込んだ新たなプーリング手法について提案しました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2AD5-ADBC-EABD-7C4C-B6AB366187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2E3FE7-F663-306E-47A0-D8F6715225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FBA189-9570-96F5-DC5E-ED527ABA43DC}"/>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1D194602-050D-6A0D-6DE7-53D61D8B5287}"/>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4149184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4C3A-3023-5B4E-E9C7-D0E24FFDAC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EF4E86-6FA5-6ED1-E4F7-3D3C78EB86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5E5C32-10B3-E77C-6EDD-FEF3B129404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2F46B3-0B2E-8F11-D489-7E61016001D2}"/>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316507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 </a:t>
            </a:r>
            <a:r>
              <a:rPr lang="en-US" altLang="ja-JP" sz="1200" dirty="0">
                <a:latin typeface="+mn-ea"/>
                <a:ea typeface="+mn-ea"/>
              </a:rPr>
              <a:t>(LLM) </a:t>
            </a:r>
            <a:r>
              <a:rPr lang="ja-JP" altLang="en-US" sz="1200" dirty="0">
                <a:latin typeface="+mn-ea"/>
                <a:ea typeface="+mn-ea"/>
              </a:rPr>
              <a:t>の進化に伴って</a:t>
            </a:r>
          </a:p>
          <a:p>
            <a:r>
              <a:rPr lang="ja-JP" altLang="en-US" dirty="0"/>
              <a:t>特に自然言語処理分野においては、</a:t>
            </a:r>
            <a:r>
              <a:rPr lang="en-US" altLang="ja-JP" dirty="0"/>
              <a:t>Transformer</a:t>
            </a:r>
            <a:r>
              <a:rPr lang="ja-JP" altLang="en-US" dirty="0"/>
              <a:t>構造を基盤とした</a:t>
            </a:r>
            <a:endParaRPr lang="en-US" altLang="ja-JP" dirty="0"/>
          </a:p>
          <a:p>
            <a:r>
              <a:rPr lang="en-US" altLang="ja-JP" dirty="0"/>
              <a:t>BERT</a:t>
            </a:r>
            <a:r>
              <a:rPr lang="ja-JP" altLang="en-US" dirty="0"/>
              <a:t>や</a:t>
            </a:r>
            <a:r>
              <a:rPr lang="en-US" altLang="ja-JP" dirty="0"/>
              <a:t>GPT</a:t>
            </a:r>
            <a:r>
              <a:rPr lang="en-US" altLang="ja-JP" sz="1200" dirty="0">
                <a:latin typeface="+mn-ea"/>
                <a:ea typeface="+mn-ea"/>
              </a:rPr>
              <a:t>(Generative Pre-trained Transformer)</a:t>
            </a:r>
            <a:r>
              <a:rPr lang="ja-JP" altLang="en-US" dirty="0"/>
              <a:t>などの</a:t>
            </a:r>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が重要になってきます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928B8-6255-224D-6BA2-569F730BE9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B8B049-53C1-6722-F779-84118C7468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7AD1B0-C6CC-AFCA-D7FF-B8295E37FE6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FDD712-4A5F-B20E-7BF8-3EA29CE812B2}"/>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2387180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82B7-305D-1580-3103-2CECE7BCB7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7B47E5-C8A3-2286-A0CF-1861239D90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61D18F-831A-C9CA-9835-11F16CEB5113}"/>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796B277-C352-6E2C-89F3-E2C8781A5E34}"/>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20029586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そこで本研究では、その分散表現の処理方法の１つである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a:t>E_{CLS}</a:t>
            </a:r>
            <a:r>
              <a:rPr lang="ja-JP" altLang="en-US" sz="1050" dirty="0"/>
              <a:t>を文の分散表現としてそのまま用いる手法、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a:t>E_{Avg} </a:t>
            </a:r>
            <a:r>
              <a:rPr lang="ja-JP" altLang="en-US" sz="1050" dirty="0"/>
              <a:t>を文の分散表現として用いる手法です。</a:t>
            </a:r>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en-US" altLang="ja-JP" sz="1200" dirty="0">
                  <a:latin typeface="+mn-ea"/>
                  <a:ea typeface="+mn-ea"/>
                </a:endParaRPr>
              </a:p>
              <a:p>
                <a:r>
                  <a:rPr lang="ja-JP" altLang="en-US" dirty="0"/>
                  <a:t>また、パラメータ </a:t>
                </a:r>
                <a:r>
                  <a:rPr lang="en-US" altLang="ja-JP" dirty="0"/>
                  <a:t>p, q</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oMath>
                </a14:m>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このような式で表されます。</a:t>
                </a:r>
                <a:endParaRPr lang="en-US" altLang="ja-JP" dirty="0"/>
              </a:p>
              <a:p>
                <a:pPr lvl="0"/>
                <a:endParaRPr lang="en-US" altLang="ja-JP" sz="1200" dirty="0">
                  <a:latin typeface="+mn-ea"/>
                  <a:ea typeface="+mn-ea"/>
                </a:endParaRPr>
              </a:p>
              <a:p>
                <a:pPr lvl="0"/>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ここで、本研究の概要を説明します。</a:t>
            </a:r>
            <a:endParaRPr lang="en-US" altLang="ja-JP" dirty="0"/>
          </a:p>
          <a:p>
            <a:endParaRPr lang="en-US" altLang="ja-JP" dirty="0"/>
          </a:p>
          <a:p>
            <a:pPr algn="l"/>
            <a:r>
              <a:rPr lang="ja-JP" altLang="en-US" dirty="0"/>
              <a:t>本研究の目的である、</a:t>
            </a:r>
            <a:endParaRPr lang="en-US" altLang="ja-JP" dirty="0"/>
          </a:p>
          <a:p>
            <a:pPr algn="l"/>
            <a:r>
              <a:rPr lang="ja-JP" altLang="en-US" sz="1200" b="1" i="0" u="none" strike="noStrike" baseline="0" dirty="0">
                <a:latin typeface="HaranoAjiMincho-Regular-Identity-H"/>
              </a:rPr>
              <a:t>より適切な文章の分散表現を獲得し、</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原文に含まれる文脈的に重要な情報をより効果的に学習する手法の確立</a:t>
            </a:r>
            <a:endParaRPr lang="en-US" altLang="ja-JP" sz="1200" b="1" i="0" u="none" strike="noStrike" baseline="0" dirty="0">
              <a:latin typeface="HaranoAjiMincho-Regular-Identity-H"/>
            </a:endParaRPr>
          </a:p>
          <a:p>
            <a:pPr algn="l"/>
            <a:r>
              <a:rPr lang="ja-JP" altLang="en-US" sz="1200" b="1" i="0" u="none" strike="noStrike" baseline="0" dirty="0">
                <a:latin typeface="HaranoAjiMincho-Regular-Identity-H"/>
              </a:rPr>
              <a:t>を達成するために</a:t>
            </a:r>
            <a:endParaRPr lang="en-US" altLang="ja-JP" b="1" dirty="0"/>
          </a:p>
          <a:p>
            <a:endParaRPr lang="en-US" altLang="ja-JP" dirty="0"/>
          </a:p>
          <a:p>
            <a:r>
              <a:rPr lang="ja-JP" altLang="en-US" dirty="0"/>
              <a:t>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を用いることで原文データから要約文データを獲得します。</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そして、テキスト分類タスクを解くことで提案手法の有効性を検証します</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a:t>[2:50]</a:t>
            </a:r>
          </a:p>
          <a:p>
            <a:r>
              <a:rPr kumimoji="1" lang="ja-JP" altLang="en-US"/>
              <a:t>次</a:t>
            </a:r>
            <a:r>
              <a:rPr kumimoji="1" lang="ja-JP" altLang="en-US" dirty="0"/>
              <a:t>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1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2025/2/14</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732479" y="6178260"/>
            <a:ext cx="1186347" cy="365125"/>
          </a:xfrm>
        </p:spPr>
        <p:txBody>
          <a:bodyPr/>
          <a:lstStyle>
            <a:lvl1pPr>
              <a:defRPr sz="32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2025/2/14</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2025/2/14</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10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826390" y="6178260"/>
            <a:ext cx="1006859" cy="365125"/>
          </a:xfrm>
        </p:spPr>
        <p:txBody>
          <a:bodyPr/>
          <a:lstStyle/>
          <a:p>
            <a:fld id="{84E5AB44-6C43-4864-84E5-D75B94A07FCF}"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11</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2677656"/>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D22A85-93B9-D41B-96A4-9D08496B8DA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2D875F5-0E03-F4F9-DE07-78876C9EA261}"/>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b="1" dirty="0">
                <a:solidFill>
                  <a:schemeClr val="accent1"/>
                </a:solidFill>
                <a:latin typeface="+mn-ea"/>
              </a:rPr>
              <a:t>生成 </a:t>
            </a:r>
            <a:r>
              <a:rPr lang="en-US" altLang="ja-JP" sz="2000" b="1" dirty="0">
                <a:solidFill>
                  <a:schemeClr val="accent1"/>
                </a:solidFill>
                <a:latin typeface="+mn-ea"/>
              </a:rPr>
              <a:t>AI </a:t>
            </a:r>
            <a:r>
              <a:rPr lang="ja-JP" altLang="en-US" sz="2000" b="1" dirty="0">
                <a:solidFill>
                  <a:schemeClr val="accent1"/>
                </a:solidFill>
                <a:latin typeface="+mn-ea"/>
              </a:rPr>
              <a:t>を用いた要約文生成</a:t>
            </a:r>
            <a:endParaRPr lang="en-US" altLang="ja-JP" sz="2000" b="1" dirty="0">
              <a:solidFill>
                <a:schemeClr val="accent1"/>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AF00E0-DDE9-4EE7-7582-6E763E2D11CE}"/>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43" name="グループ化 42">
            <a:extLst>
              <a:ext uri="{FF2B5EF4-FFF2-40B4-BE49-F238E27FC236}">
                <a16:creationId xmlns:a16="http://schemas.microsoft.com/office/drawing/2014/main" id="{3625B547-569F-625B-3826-CA07B9F3944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35110022-94CB-16C9-2E48-0B5920B504D2}"/>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CAB7D9D8-65F4-D3C8-1DAF-F2D630ED8EDB}"/>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503202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dirty="0"/>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6BF7DD-A60E-95E1-CD10-B48DA9996DC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9739DFD-4B43-715E-505D-846FF1E63E2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生成 </a:t>
            </a:r>
            <a:r>
              <a:rPr lang="en-US" altLang="ja-JP" sz="2000" b="1" dirty="0">
                <a:latin typeface="+mn-ea"/>
              </a:rPr>
              <a:t>AI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solidFill>
                  <a:srgbClr val="F4B54B"/>
                </a:solidFill>
                <a:latin typeface="+mn-ea"/>
              </a:rPr>
              <a:t>CAP </a:t>
            </a:r>
            <a:r>
              <a:rPr lang="ja-JP" altLang="en-US" sz="2000" b="1" dirty="0">
                <a:solidFill>
                  <a:srgbClr val="F4B54B"/>
                </a:solidFill>
                <a:latin typeface="+mn-ea"/>
              </a:rPr>
              <a:t>をベースとした要約文情報を組み込んだプーリング手法の提案</a:t>
            </a:r>
            <a:endParaRPr lang="en-US" altLang="ja-JP" sz="2000" b="1" dirty="0">
              <a:solidFill>
                <a:srgbClr val="F4B54B"/>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A3BE6FE-D0BB-05E3-AA7A-A19D90FF9D78}"/>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grpSp>
        <p:nvGrpSpPr>
          <p:cNvPr id="43" name="グループ化 42">
            <a:extLst>
              <a:ext uri="{FF2B5EF4-FFF2-40B4-BE49-F238E27FC236}">
                <a16:creationId xmlns:a16="http://schemas.microsoft.com/office/drawing/2014/main" id="{0380C4A6-C8FC-ED3F-4BE3-44AA9BEEDB5F}"/>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6FCCEA-858E-3B5A-EE1D-1DED9E5D23EE}"/>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7E5BC489-6093-4CEB-4683-58B2FABFC899}"/>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737870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7C994049-6B66-AEB9-C21E-594B9962BBF2}"/>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9D6DA7E-4AE6-4D84-2F16-7FBAFE8AA343}"/>
                  </a:ext>
                </a:extLst>
              </p:cNvPr>
              <p:cNvSpPr txBox="1"/>
              <p:nvPr/>
            </p:nvSpPr>
            <p:spPr>
              <a:xfrm>
                <a:off x="372268" y="1531693"/>
                <a:ext cx="3851246" cy="314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𝐶</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𝑝</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up>
                          <m:r>
                            <a:rPr kumimoji="1" lang="en-US" altLang="ja-JP" b="0" i="1" smtClean="0">
                              <a:solidFill>
                                <a:schemeClr val="bg1"/>
                              </a:solidFill>
                              <a:latin typeface="Cambria Math" panose="02040503050406030204" pitchFamily="18" charset="0"/>
                            </a:rPr>
                            <m:t>′</m:t>
                          </m:r>
                        </m:sup>
                      </m:sSubSup>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up>
                          <m:r>
                            <a:rPr kumimoji="1" lang="en-US" altLang="ja-JP" b="0" i="1" smtClean="0">
                              <a:solidFill>
                                <a:schemeClr val="bg1"/>
                              </a:solidFill>
                              <a:latin typeface="Cambria Math" panose="02040503050406030204" pitchFamily="18" charset="0"/>
                            </a:rPr>
                            <m:t>′</m:t>
                          </m:r>
                        </m:sup>
                      </m:sSubSup>
                    </m:oMath>
                  </m:oMathPara>
                </a14:m>
                <a:endParaRPr kumimoji="1" lang="ja-JP" altLang="en-US" dirty="0">
                  <a:solidFill>
                    <a:schemeClr val="bg1"/>
                  </a:solidFill>
                </a:endParaRPr>
              </a:p>
            </p:txBody>
          </p:sp>
        </mc:Choice>
        <mc:Fallback xmlns="">
          <p:sp>
            <p:nvSpPr>
              <p:cNvPr id="12" name="テキスト ボックス 11">
                <a:extLst>
                  <a:ext uri="{FF2B5EF4-FFF2-40B4-BE49-F238E27FC236}">
                    <a16:creationId xmlns:a16="http://schemas.microsoft.com/office/drawing/2014/main" id="{49D6DA7E-4AE6-4D84-2F16-7FBAFE8AA343}"/>
                  </a:ext>
                </a:extLst>
              </p:cNvPr>
              <p:cNvSpPr txBox="1">
                <a:spLocks noRot="1" noChangeAspect="1" noMove="1" noResize="1" noEditPoints="1" noAdjustHandles="1" noChangeArrowheads="1" noChangeShapeType="1" noTextEdit="1"/>
              </p:cNvSpPr>
              <p:nvPr/>
            </p:nvSpPr>
            <p:spPr>
              <a:xfrm>
                <a:off x="372268" y="1531693"/>
                <a:ext cx="3851246" cy="314894"/>
              </a:xfrm>
              <a:prstGeom prst="rect">
                <a:avLst/>
              </a:prstGeom>
              <a:blipFill>
                <a:blip r:embed="rId4"/>
                <a:stretch>
                  <a:fillRect l="-791" r="-633" b="-2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0106E56F-166A-17BC-9465-82EA73F10E80}"/>
                  </a:ext>
                </a:extLst>
              </p:cNvPr>
              <p:cNvSpPr txBox="1"/>
              <p:nvPr/>
            </p:nvSpPr>
            <p:spPr>
              <a:xfrm>
                <a:off x="5360322" y="1550640"/>
                <a:ext cx="3232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=1 (</m:t>
                      </m:r>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ea typeface="Cambria Math" panose="02040503050406030204" pitchFamily="18" charset="0"/>
                        </a:rPr>
                        <m:t>≥0</m:t>
                      </m:r>
                      <m:r>
                        <a:rPr kumimoji="1" lang="en-US" altLang="ja-JP" b="0" i="1" smtClean="0">
                          <a:solidFill>
                            <a:schemeClr val="bg1"/>
                          </a:solidFill>
                          <a:latin typeface="Cambria Math" panose="02040503050406030204" pitchFamily="18" charset="0"/>
                        </a:rPr>
                        <m:t>)</m:t>
                      </m:r>
                    </m:oMath>
                  </m:oMathPara>
                </a14:m>
                <a:endParaRPr kumimoji="1" lang="ja-JP" altLang="en-US" dirty="0">
                  <a:solidFill>
                    <a:schemeClr val="bg1"/>
                  </a:solidFill>
                </a:endParaRPr>
              </a:p>
            </p:txBody>
          </p:sp>
        </mc:Choice>
        <mc:Fallback xmlns="">
          <p:sp>
            <p:nvSpPr>
              <p:cNvPr id="13" name="テキスト ボックス 12">
                <a:extLst>
                  <a:ext uri="{FF2B5EF4-FFF2-40B4-BE49-F238E27FC236}">
                    <a16:creationId xmlns:a16="http://schemas.microsoft.com/office/drawing/2014/main" id="{0106E56F-166A-17BC-9465-82EA73F10E80}"/>
                  </a:ext>
                </a:extLst>
              </p:cNvPr>
              <p:cNvSpPr txBox="1">
                <a:spLocks noRot="1" noChangeAspect="1" noMove="1" noResize="1" noEditPoints="1" noAdjustHandles="1" noChangeArrowheads="1" noChangeShapeType="1" noTextEdit="1"/>
              </p:cNvSpPr>
              <p:nvPr/>
            </p:nvSpPr>
            <p:spPr>
              <a:xfrm>
                <a:off x="5360322" y="1550640"/>
                <a:ext cx="3232423" cy="276999"/>
              </a:xfrm>
              <a:prstGeom prst="rect">
                <a:avLst/>
              </a:prstGeom>
              <a:blipFill>
                <a:blip r:embed="rId5"/>
                <a:stretch>
                  <a:fillRect l="-1130" r="-1883" b="-3695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85586B2B-7703-7AA1-744F-6128AD792C27}"/>
              </a:ext>
            </a:extLst>
          </p:cNvPr>
          <p:cNvSpPr txBox="1"/>
          <p:nvPr/>
        </p:nvSpPr>
        <p:spPr>
          <a:xfrm>
            <a:off x="813315" y="6316378"/>
            <a:ext cx="4562272"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見づらいので、数ページに分けて重み付き和の式など明記</a:t>
            </a:r>
            <a:endParaRPr kumimoji="1" lang="ja-JP" altLang="en-US" sz="1200" dirty="0"/>
          </a:p>
        </p:txBody>
      </p:sp>
    </p:spTree>
    <p:extLst>
      <p:ext uri="{BB962C8B-B14F-4D97-AF65-F5344CB8AC3E}">
        <p14:creationId xmlns:p14="http://schemas.microsoft.com/office/powerpoint/2010/main" val="686960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r>
                      <a:rPr lang="en-US" altLang="ja-JP" sz="2400" b="1" i="1" smtClean="0">
                        <a:latin typeface="Cambria Math" panose="02040503050406030204" pitchFamily="18" charset="0"/>
                        <a:ea typeface="+mn-ea"/>
                      </a:rPr>
                      <m:t>,</m:t>
                    </m:r>
                    <m:r>
                      <a:rPr lang="en-US" altLang="ja-JP" sz="2400" b="1" i="1" smtClean="0">
                        <a:latin typeface="Cambria Math" panose="02040503050406030204" pitchFamily="18" charset="0"/>
                        <a:ea typeface="+mn-ea"/>
                      </a:rPr>
                      <m:t>𝒔</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317042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3170420"/>
              </a:xfrm>
              <a:prstGeom prst="rect">
                <a:avLst/>
              </a:prstGeom>
              <a:blipFill>
                <a:blip r:embed="rId4"/>
                <a:stretch>
                  <a:fillRect l="-2914" t="-3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130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DEA2B-91E4-3F99-9C35-00F55FB62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06A5B85-D0DE-F22A-95F8-45FDCDA0FEB2}"/>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C60D3B1-0555-B7F1-A6C0-9B49609EBC66}"/>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2" name="正方形/長方形 1">
            <a:extLst>
              <a:ext uri="{FF2B5EF4-FFF2-40B4-BE49-F238E27FC236}">
                <a16:creationId xmlns:a16="http://schemas.microsoft.com/office/drawing/2014/main" id="{6C10BE5B-580D-A810-98C0-CE6504A03AB7}"/>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3FBE5D1-CD56-E2E4-E301-E8DA93A703F0}"/>
                  </a:ext>
                </a:extLst>
              </p:cNvPr>
              <p:cNvSpPr txBox="1"/>
              <p:nvPr/>
            </p:nvSpPr>
            <p:spPr>
              <a:xfrm>
                <a:off x="4165986" y="1783799"/>
                <a:ext cx="4475377" cy="379206"/>
              </a:xfrm>
              <a:prstGeom prst="rect">
                <a:avLst/>
              </a:prstGeom>
              <a:noFill/>
            </p:spPr>
            <p:txBody>
              <a:bodyPr wrap="square" lIns="0" tIns="0" rIns="0" bIns="0" rtlCol="0">
                <a:spAutoFit/>
              </a:bodyPr>
              <a:lstStyle/>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p>
            </p:txBody>
          </p:sp>
        </mc:Choice>
        <mc:Fallback xmlns="">
          <p:sp>
            <p:nvSpPr>
              <p:cNvPr id="12" name="テキスト ボックス 11">
                <a:extLst>
                  <a:ext uri="{FF2B5EF4-FFF2-40B4-BE49-F238E27FC236}">
                    <a16:creationId xmlns:a16="http://schemas.microsoft.com/office/drawing/2014/main" id="{B3FBE5D1-CD56-E2E4-E301-E8DA93A703F0}"/>
                  </a:ext>
                </a:extLst>
              </p:cNvPr>
              <p:cNvSpPr txBox="1">
                <a:spLocks noRot="1" noChangeAspect="1" noMove="1" noResize="1" noEditPoints="1" noAdjustHandles="1" noChangeArrowheads="1" noChangeShapeType="1" noTextEdit="1"/>
              </p:cNvSpPr>
              <p:nvPr/>
            </p:nvSpPr>
            <p:spPr>
              <a:xfrm>
                <a:off x="4165986" y="1783799"/>
                <a:ext cx="4475377" cy="379206"/>
              </a:xfrm>
              <a:prstGeom prst="rect">
                <a:avLst/>
              </a:prstGeom>
              <a:blipFill>
                <a:blip r:embed="rId3"/>
                <a:stretch>
                  <a:fillRect/>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FE0D6017-19E6-9569-517B-A526C96FF55D}"/>
              </a:ext>
            </a:extLst>
          </p:cNvPr>
          <p:cNvPicPr>
            <a:picLocks noChangeAspect="1"/>
          </p:cNvPicPr>
          <p:nvPr/>
        </p:nvPicPr>
        <p:blipFill>
          <a:blip r:embed="rId4"/>
          <a:stretch>
            <a:fillRect/>
          </a:stretch>
        </p:blipFill>
        <p:spPr>
          <a:xfrm>
            <a:off x="524732" y="1411521"/>
            <a:ext cx="3208326" cy="4804793"/>
          </a:xfrm>
          <a:prstGeom prst="rect">
            <a:avLst/>
          </a:prstGeom>
        </p:spPr>
      </p:pic>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BF10D33D-ADFA-CCD7-F0F1-06257CDE274D}"/>
                  </a:ext>
                </a:extLst>
              </p:cNvPr>
              <p:cNvSpPr txBox="1"/>
              <p:nvPr/>
            </p:nvSpPr>
            <p:spPr>
              <a:xfrm>
                <a:off x="4165986" y="3940191"/>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2" name="テキスト ボックス 101">
                <a:extLst>
                  <a:ext uri="{FF2B5EF4-FFF2-40B4-BE49-F238E27FC236}">
                    <a16:creationId xmlns:a16="http://schemas.microsoft.com/office/drawing/2014/main" id="{BF10D33D-ADFA-CCD7-F0F1-06257CDE274D}"/>
                  </a:ext>
                </a:extLst>
              </p:cNvPr>
              <p:cNvSpPr txBox="1">
                <a:spLocks noRot="1" noChangeAspect="1" noMove="1" noResize="1" noEditPoints="1" noAdjustHandles="1" noChangeArrowheads="1" noChangeShapeType="1" noTextEdit="1"/>
              </p:cNvSpPr>
              <p:nvPr/>
            </p:nvSpPr>
            <p:spPr>
              <a:xfrm>
                <a:off x="4165986" y="3940191"/>
                <a:ext cx="4475377" cy="785728"/>
              </a:xfrm>
              <a:prstGeom prst="rect">
                <a:avLst/>
              </a:prstGeom>
              <a:blipFill>
                <a:blip r:embed="rId5"/>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32171A77-F122-A2C3-8B18-752D9DC37789}"/>
                  </a:ext>
                </a:extLst>
              </p:cNvPr>
              <p:cNvSpPr txBox="1"/>
              <p:nvPr/>
            </p:nvSpPr>
            <p:spPr>
              <a:xfrm>
                <a:off x="3641212" y="3608100"/>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32171A77-F122-A2C3-8B18-752D9DC37789}"/>
                  </a:ext>
                </a:extLst>
              </p:cNvPr>
              <p:cNvSpPr txBox="1">
                <a:spLocks noRot="1" noChangeAspect="1" noMove="1" noResize="1" noEditPoints="1" noAdjustHandles="1" noChangeArrowheads="1" noChangeShapeType="1" noTextEdit="1"/>
              </p:cNvSpPr>
              <p:nvPr/>
            </p:nvSpPr>
            <p:spPr>
              <a:xfrm>
                <a:off x="3641212" y="3608100"/>
                <a:ext cx="4672426" cy="400110"/>
              </a:xfrm>
              <a:prstGeom prst="rect">
                <a:avLst/>
              </a:prstGeom>
              <a:blipFill>
                <a:blip r:embed="rId6"/>
                <a:stretch>
                  <a:fillRect l="-1304" t="-12121"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6A824F7A-C05F-06A4-C852-132AB747A860}"/>
                  </a:ext>
                </a:extLst>
              </p:cNvPr>
              <p:cNvSpPr txBox="1"/>
              <p:nvPr/>
            </p:nvSpPr>
            <p:spPr>
              <a:xfrm>
                <a:off x="3641691" y="296180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6A824F7A-C05F-06A4-C852-132AB747A860}"/>
                  </a:ext>
                </a:extLst>
              </p:cNvPr>
              <p:cNvSpPr txBox="1">
                <a:spLocks noRot="1" noChangeAspect="1" noMove="1" noResize="1" noEditPoints="1" noAdjustHandles="1" noChangeArrowheads="1" noChangeShapeType="1" noTextEdit="1"/>
              </p:cNvSpPr>
              <p:nvPr/>
            </p:nvSpPr>
            <p:spPr>
              <a:xfrm>
                <a:off x="3641691" y="2961801"/>
                <a:ext cx="4672426" cy="400110"/>
              </a:xfrm>
              <a:prstGeom prst="rect">
                <a:avLst/>
              </a:prstGeom>
              <a:blipFill>
                <a:blip r:embed="rId7"/>
                <a:stretch>
                  <a:fillRect l="-1304" t="-12308" b="-2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25567E32-7F31-F358-1BE1-54111F71D1C7}"/>
                  </a:ext>
                </a:extLst>
              </p:cNvPr>
              <p:cNvSpPr txBox="1"/>
              <p:nvPr/>
            </p:nvSpPr>
            <p:spPr>
              <a:xfrm>
                <a:off x="3733058" y="3276822"/>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25567E32-7F31-F358-1BE1-54111F71D1C7}"/>
                  </a:ext>
                </a:extLst>
              </p:cNvPr>
              <p:cNvSpPr txBox="1">
                <a:spLocks noRot="1" noChangeAspect="1" noMove="1" noResize="1" noEditPoints="1" noAdjustHandles="1" noChangeArrowheads="1" noChangeShapeType="1" noTextEdit="1"/>
              </p:cNvSpPr>
              <p:nvPr/>
            </p:nvSpPr>
            <p:spPr>
              <a:xfrm>
                <a:off x="3733058" y="3276822"/>
                <a:ext cx="4475377" cy="369332"/>
              </a:xfrm>
              <a:prstGeom prst="rect">
                <a:avLst/>
              </a:prstGeom>
              <a:blipFill>
                <a:blip r:embed="rId8"/>
                <a:stretch>
                  <a:fillRect b="-38333"/>
                </a:stretch>
              </a:blipFill>
            </p:spPr>
            <p:txBody>
              <a:bodyPr/>
              <a:lstStyle/>
              <a:p>
                <a:r>
                  <a:rPr lang="ja-JP" altLang="en-US">
                    <a:noFill/>
                  </a:rPr>
                  <a:t> </a:t>
                </a:r>
              </a:p>
            </p:txBody>
          </p:sp>
        </mc:Fallback>
      </mc:AlternateContent>
      <p:sp>
        <p:nvSpPr>
          <p:cNvPr id="106" name="テキスト ボックス 105">
            <a:extLst>
              <a:ext uri="{FF2B5EF4-FFF2-40B4-BE49-F238E27FC236}">
                <a16:creationId xmlns:a16="http://schemas.microsoft.com/office/drawing/2014/main" id="{A3875535-D621-730A-602A-784EFDEAC79D}"/>
              </a:ext>
            </a:extLst>
          </p:cNvPr>
          <p:cNvSpPr txBox="1"/>
          <p:nvPr/>
        </p:nvSpPr>
        <p:spPr>
          <a:xfrm>
            <a:off x="4129603" y="5013620"/>
            <a:ext cx="4078832"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D6EFC05A-6575-0D00-39D0-C43C5222855C}"/>
                  </a:ext>
                </a:extLst>
              </p:cNvPr>
              <p:cNvSpPr txBox="1"/>
              <p:nvPr/>
            </p:nvSpPr>
            <p:spPr>
              <a:xfrm>
                <a:off x="3655886" y="2257712"/>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D6EFC05A-6575-0D00-39D0-C43C5222855C}"/>
                  </a:ext>
                </a:extLst>
              </p:cNvPr>
              <p:cNvSpPr txBox="1">
                <a:spLocks noRot="1" noChangeAspect="1" noMove="1" noResize="1" noEditPoints="1" noAdjustHandles="1" noChangeArrowheads="1" noChangeShapeType="1" noTextEdit="1"/>
              </p:cNvSpPr>
              <p:nvPr/>
            </p:nvSpPr>
            <p:spPr>
              <a:xfrm>
                <a:off x="3655886" y="2257712"/>
                <a:ext cx="4672426" cy="707886"/>
              </a:xfrm>
              <a:prstGeom prst="rect">
                <a:avLst/>
              </a:prstGeom>
              <a:blipFill>
                <a:blip r:embed="rId9"/>
                <a:stretch>
                  <a:fillRect l="-1436" t="-603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1D0B094E-18D1-8BC8-F344-85115B82F289}"/>
                  </a:ext>
                </a:extLst>
              </p:cNvPr>
              <p:cNvSpPr txBox="1"/>
              <p:nvPr/>
            </p:nvSpPr>
            <p:spPr>
              <a:xfrm>
                <a:off x="3062934" y="2649609"/>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1D0B094E-18D1-8BC8-F344-85115B82F289}"/>
                  </a:ext>
                </a:extLst>
              </p:cNvPr>
              <p:cNvSpPr txBox="1">
                <a:spLocks noRot="1" noChangeAspect="1" noMove="1" noResize="1" noEditPoints="1" noAdjustHandles="1" noChangeArrowheads="1" noChangeShapeType="1" noTextEdit="1"/>
              </p:cNvSpPr>
              <p:nvPr/>
            </p:nvSpPr>
            <p:spPr>
              <a:xfrm>
                <a:off x="3062934" y="2649609"/>
                <a:ext cx="4475377" cy="369332"/>
              </a:xfrm>
              <a:prstGeom prst="rect">
                <a:avLst/>
              </a:prstGeom>
              <a:blipFill>
                <a:blip r:embed="rId10"/>
                <a:stretch>
                  <a:fillRect b="-20000"/>
                </a:stretch>
              </a:blipFill>
            </p:spPr>
            <p:txBody>
              <a:bodyPr/>
              <a:lstStyle/>
              <a:p>
                <a:r>
                  <a:rPr lang="ja-JP" altLang="en-US">
                    <a:noFill/>
                  </a:rPr>
                  <a:t> </a:t>
                </a:r>
              </a:p>
            </p:txBody>
          </p:sp>
        </mc:Fallback>
      </mc:AlternateContent>
      <p:sp>
        <p:nvSpPr>
          <p:cNvPr id="109" name="正方形/長方形 108">
            <a:extLst>
              <a:ext uri="{FF2B5EF4-FFF2-40B4-BE49-F238E27FC236}">
                <a16:creationId xmlns:a16="http://schemas.microsoft.com/office/drawing/2014/main" id="{900E1D9F-96B2-9BCF-39BB-3F03D94C7187}"/>
              </a:ext>
            </a:extLst>
          </p:cNvPr>
          <p:cNvSpPr/>
          <p:nvPr/>
        </p:nvSpPr>
        <p:spPr>
          <a:xfrm>
            <a:off x="4757351" y="1783799"/>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1099FF2-AA22-3E99-BDF4-4BC5AE468532}"/>
              </a:ext>
            </a:extLst>
          </p:cNvPr>
          <p:cNvSpPr txBox="1"/>
          <p:nvPr/>
        </p:nvSpPr>
        <p:spPr>
          <a:xfrm>
            <a:off x="813314" y="6316378"/>
            <a:ext cx="5686339"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数ページに分けて数式を含めしっかり説明しなおす</a:t>
            </a:r>
            <a:endParaRPr kumimoji="1" lang="ja-JP" altLang="en-US" sz="1200" dirty="0"/>
          </a:p>
        </p:txBody>
      </p:sp>
    </p:spTree>
    <p:extLst>
      <p:ext uri="{BB962C8B-B14F-4D97-AF65-F5344CB8AC3E}">
        <p14:creationId xmlns:p14="http://schemas.microsoft.com/office/powerpoint/2010/main" val="414709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solidFill>
                  <a:schemeClr val="tx1">
                    <a:lumMod val="95000"/>
                  </a:schemeClr>
                </a:solidFill>
              </a:rPr>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r>
              <a:rPr lang="en-US" altLang="ja-JP" sz="2400" dirty="0"/>
              <a:t>, </a:t>
            </a:r>
            <a:r>
              <a:rPr lang="ja-JP" altLang="en-US" sz="2400" dirty="0"/>
              <a:t>ランダムシードで </a:t>
            </a:r>
            <a:r>
              <a:rPr lang="en-US" altLang="ja-JP" sz="2400" dirty="0"/>
              <a:t>3</a:t>
            </a:r>
            <a:r>
              <a:rPr lang="ja-JP" altLang="en-US" sz="2400" dirty="0"/>
              <a:t>回試行</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B093-78CB-3748-7930-653C947C1A6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CFA6B56-04AB-72BD-F5BF-CFD947F2CB26}"/>
              </a:ext>
            </a:extLst>
          </p:cNvPr>
          <p:cNvSpPr txBox="1"/>
          <p:nvPr/>
        </p:nvSpPr>
        <p:spPr>
          <a:xfrm>
            <a:off x="119742" y="152461"/>
            <a:ext cx="8382001" cy="105455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比較実験 </a:t>
            </a:r>
            <a:r>
              <a:rPr lang="en-US" altLang="ja-JP" sz="3200" b="1" dirty="0">
                <a:latin typeface="+mn-ea"/>
              </a:rPr>
              <a:t>1: </a:t>
            </a:r>
            <a:r>
              <a:rPr lang="ja-JP" altLang="en-US" sz="3200" b="1" dirty="0">
                <a:latin typeface="+mn-ea"/>
              </a:rPr>
              <a:t>要約文のみを入力とした </a:t>
            </a:r>
            <a:r>
              <a:rPr lang="en-US" altLang="ja-JP" sz="3200" b="1" dirty="0">
                <a:latin typeface="+mn-ea"/>
              </a:rPr>
              <a:t>CAP</a:t>
            </a:r>
          </a:p>
          <a:p>
            <a:pPr marL="0" lvl="0" indent="0" algn="l" rtl="0">
              <a:spcBef>
                <a:spcPts val="0"/>
              </a:spcBef>
              <a:spcAft>
                <a:spcPts val="0"/>
              </a:spcAft>
              <a:buNone/>
            </a:pPr>
            <a:r>
              <a:rPr lang="en-US" altLang="ja-JP" sz="3200" b="1" dirty="0">
                <a:latin typeface="+mn-ea"/>
              </a:rPr>
              <a:t>								  </a:t>
            </a:r>
            <a:r>
              <a:rPr lang="en-US" altLang="ja-JP" sz="2800" b="1" dirty="0">
                <a:latin typeface="+mn-ea"/>
              </a:rPr>
              <a:t>(</a:t>
            </a:r>
            <a:r>
              <a:rPr lang="ja-JP" altLang="en-US" sz="2800" b="1" dirty="0">
                <a:latin typeface="+mn-ea"/>
              </a:rPr>
              <a:t>提案手法 </a:t>
            </a:r>
            <a:r>
              <a:rPr lang="en-US" altLang="ja-JP" sz="2800" b="1" dirty="0">
                <a:latin typeface="+mn-ea"/>
              </a:rPr>
              <a:t>1 </a:t>
            </a:r>
            <a:r>
              <a:rPr lang="ja-JP" altLang="en-US" sz="2800" b="1" dirty="0">
                <a:latin typeface="+mn-ea"/>
              </a:rPr>
              <a:t>の右半分</a:t>
            </a:r>
            <a:r>
              <a:rPr lang="en-US" altLang="ja-JP" sz="28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2F00E7D-BF96-14CA-824F-63390BE2B0CE}"/>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
        <p:nvSpPr>
          <p:cNvPr id="2" name="正方形/長方形 1">
            <a:extLst>
              <a:ext uri="{FF2B5EF4-FFF2-40B4-BE49-F238E27FC236}">
                <a16:creationId xmlns:a16="http://schemas.microsoft.com/office/drawing/2014/main" id="{7579CF19-A4AE-2032-1648-5CCC8C66D73E}"/>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752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9EB72-79B6-209B-9FB5-3306E98B4B1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254B8E11-ED8D-0F7D-A29E-B0C8065BB8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比較実験 </a:t>
            </a:r>
            <a:r>
              <a:rPr lang="en-US" altLang="ja-JP" sz="3200" b="1" dirty="0">
                <a:latin typeface="+mn-ea"/>
              </a:rPr>
              <a:t>2: LLM API </a:t>
            </a:r>
            <a:r>
              <a:rPr lang="ja-JP" altLang="en-US" sz="3200" b="1" dirty="0">
                <a:latin typeface="+mn-ea"/>
              </a:rPr>
              <a:t>のみを用いた分類</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D42AA59-B780-7D26-18B6-B287B443B98C}"/>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526924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6B94-F93A-192B-BB9F-A28AAC08050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80E7123-40FB-3EBB-6D05-184DA6BF7D8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5BBE5B3-379C-B8CF-570F-339C663C8833}"/>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825667303"/>
                  </p:ext>
                </p:extLst>
              </p:nvPr>
            </p:nvGraphicFramePr>
            <p:xfrm>
              <a:off x="1585175" y="1491003"/>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𝟎</m:t>
                                </m:r>
                                <m:r>
                                  <a:rPr kumimoji="1" lang="en-US" altLang="ja-JP" sz="2000" b="1" i="1" smtClean="0">
                                    <a:latin typeface="Cambria Math" panose="02040503050406030204" pitchFamily="18" charset="0"/>
                                    <a:ea typeface="Cambria Math" panose="02040503050406030204" pitchFamily="18" charset="0"/>
                                  </a:rPr>
                                  <m:t>×</m:t>
                                </m:r>
                                <m:sSup>
                                  <m:sSupPr>
                                    <m:ctrlPr>
                                      <a:rPr kumimoji="1" lang="en-US" altLang="ja-JP" sz="2000" b="1" i="1" smtClean="0">
                                        <a:latin typeface="Cambria Math" panose="02040503050406030204" pitchFamily="18" charset="0"/>
                                        <a:ea typeface="Cambria Math" panose="02040503050406030204" pitchFamily="18" charset="0"/>
                                      </a:rPr>
                                    </m:ctrlPr>
                                  </m:sSupPr>
                                  <m:e>
                                    <m:r>
                                      <a:rPr kumimoji="1" lang="en-US" altLang="ja-JP" sz="2000" b="1" i="1" smtClean="0">
                                        <a:latin typeface="Cambria Math" panose="02040503050406030204" pitchFamily="18" charset="0"/>
                                        <a:ea typeface="Cambria Math" panose="02040503050406030204" pitchFamily="18" charset="0"/>
                                      </a:rPr>
                                      <m:t>𝟏𝟎</m:t>
                                    </m:r>
                                  </m:e>
                                  <m:sup>
                                    <m:r>
                                      <a:rPr kumimoji="1" lang="en-US" altLang="ja-JP" sz="2000" b="1" i="1" smtClean="0">
                                        <a:latin typeface="Cambria Math" panose="02040503050406030204" pitchFamily="18" charset="0"/>
                                        <a:ea typeface="Cambria Math" panose="02040503050406030204" pitchFamily="18" charset="0"/>
                                      </a:rPr>
                                      <m:t>−</m:t>
                                    </m:r>
                                    <m:r>
                                      <a:rPr kumimoji="1" lang="en-US" altLang="ja-JP" sz="2000" b="1" i="1" smtClean="0">
                                        <a:latin typeface="Cambria Math" panose="02040503050406030204" pitchFamily="18" charset="0"/>
                                        <a:ea typeface="Cambria Math" panose="02040503050406030204" pitchFamily="18" charset="0"/>
                                      </a:rPr>
                                      <m:t>𝟓</m:t>
                                    </m:r>
                                  </m:sup>
                                </m:sSup>
                              </m:oMath>
                            </m:oMathPara>
                          </a14:m>
                          <a:endParaRPr kumimoji="1" lang="ja-JP" altLang="en-US" sz="2000" b="1" dirty="0"/>
                        </a:p>
                      </a:txBody>
                      <a:tcPr marL="68580" marR="68580" marT="34290" marB="34290" anchor="ct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825667303"/>
                  </p:ext>
                </p:extLst>
              </p:nvPr>
            </p:nvGraphicFramePr>
            <p:xfrm>
              <a:off x="1585175" y="1491003"/>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endParaRPr lang="ja-JP"/>
                        </a:p>
                      </a:txBody>
                      <a:tcPr marL="68580" marR="68580" marT="34290" marB="34290" anchor="ctr">
                        <a:blipFill>
                          <a:blip r:embed="rId3"/>
                          <a:stretch>
                            <a:fillRect l="-100600" t="-424242" r="-600" b="-184848"/>
                          </a:stretch>
                        </a:blipFill>
                      </a:tcP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863729485"/>
                  </p:ext>
                </p:extLst>
              </p:nvPr>
            </p:nvGraphicFramePr>
            <p:xfrm>
              <a:off x="1585175" y="4602537"/>
              <a:ext cx="6096000" cy="1736431"/>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𝒒</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m:t>
                                </m:r>
                              </m:oMath>
                            </m:oMathPara>
                          </a14:m>
                          <a:endParaRPr kumimoji="1" lang="ja-JP" altLang="en-US" sz="32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提案手法 </a:t>
                          </a:r>
                          <a:r>
                            <a:rPr kumimoji="1" lang="en-US" altLang="ja-JP" sz="2000" dirty="0"/>
                            <a:t>2, </a:t>
                          </a:r>
                          <a:r>
                            <a:rPr kumimoji="1" lang="ja-JP" altLang="en-US" sz="2000" dirty="0"/>
                            <a:t>従来手法</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𝒒</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489668410"/>
                      </a:ext>
                    </a:extLst>
                  </a:tr>
                </a:tbl>
              </a:graphicData>
            </a:graphic>
          </p:graphicFrame>
        </mc:Choice>
        <mc:Fallback xmlns="">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863729485"/>
                  </p:ext>
                </p:extLst>
              </p:nvPr>
            </p:nvGraphicFramePr>
            <p:xfrm>
              <a:off x="1585175" y="4602537"/>
              <a:ext cx="6096000" cy="1736431"/>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3919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600" t="-76190" r="-600" b="-101905"/>
                          </a:stretch>
                        </a:blipFill>
                      </a:tcPr>
                    </a:tc>
                    <a:extLst>
                      <a:ext uri="{0D108BD9-81ED-4DB2-BD59-A6C34878D82A}">
                        <a16:rowId xmlns:a16="http://schemas.microsoft.com/office/drawing/2014/main" val="148425319"/>
                      </a:ext>
                    </a:extLst>
                  </a:tr>
                  <a:tr h="639191">
                    <a:tc>
                      <a:txBody>
                        <a:bodyPr/>
                        <a:lstStyle/>
                        <a:p>
                          <a:pPr algn="ctr"/>
                          <a:r>
                            <a:rPr kumimoji="1" lang="ja-JP" altLang="en-US" sz="2000" dirty="0"/>
                            <a:t>提案手法 </a:t>
                          </a:r>
                          <a:r>
                            <a:rPr kumimoji="1" lang="en-US" altLang="ja-JP" sz="2000" dirty="0"/>
                            <a:t>2, </a:t>
                          </a:r>
                          <a:r>
                            <a:rPr kumimoji="1" lang="ja-JP" altLang="en-US" sz="2000" dirty="0"/>
                            <a:t>従来手法</a:t>
                          </a:r>
                        </a:p>
                      </a:txBody>
                      <a:tcPr marL="68580" marR="68580" marT="34290" marB="34290" anchor="ctr"/>
                    </a:tc>
                    <a:tc>
                      <a:txBody>
                        <a:bodyPr/>
                        <a:lstStyle/>
                        <a:p>
                          <a:endParaRPr lang="ja-JP"/>
                        </a:p>
                      </a:txBody>
                      <a:tcPr marL="68580" marR="68580" marT="34290" marB="34290" anchor="ctr">
                        <a:blipFill>
                          <a:blip r:embed="rId4"/>
                          <a:stretch>
                            <a:fillRect l="-100600" t="-176190" r="-600" b="-1905"/>
                          </a:stretch>
                        </a:blipFill>
                      </a:tcPr>
                    </a:tc>
                    <a:extLst>
                      <a:ext uri="{0D108BD9-81ED-4DB2-BD59-A6C34878D82A}">
                        <a16:rowId xmlns:a16="http://schemas.microsoft.com/office/drawing/2014/main" val="489668410"/>
                      </a:ext>
                    </a:extLst>
                  </a:tr>
                </a:tbl>
              </a:graphicData>
            </a:graphic>
          </p:graphicFrame>
        </mc:Fallback>
      </mc:AlternateContent>
    </p:spTree>
    <p:extLst>
      <p:ext uri="{BB962C8B-B14F-4D97-AF65-F5344CB8AC3E}">
        <p14:creationId xmlns:p14="http://schemas.microsoft.com/office/powerpoint/2010/main" val="41564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𝟏</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𝟓</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22020">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922020">
                    <a:tc>
                      <a:txBody>
                        <a:bodyPr/>
                        <a:lstStyle/>
                        <a:p>
                          <a:endParaRPr lang="ja-JP"/>
                        </a:p>
                      </a:txBody>
                      <a:tcPr marL="68580" marR="68580" marT="34290" marB="34290" anchor="ctr">
                        <a:blipFill>
                          <a:blip r:embed="rId3"/>
                          <a:stretch>
                            <a:fillRect l="-178" t="-233553" r="-120107" b="-218421"/>
                          </a:stretch>
                        </a:blipFill>
                      </a:tcP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922020">
                    <a:tc>
                      <a:txBody>
                        <a:bodyPr/>
                        <a:lstStyle/>
                        <a:p>
                          <a:endParaRPr lang="ja-JP"/>
                        </a:p>
                      </a:txBody>
                      <a:tcPr marL="68580" marR="68580" marT="34290" marB="34290" anchor="ctr">
                        <a:blipFill>
                          <a:blip r:embed="rId3"/>
                          <a:stretch>
                            <a:fillRect l="-178" t="-335762" r="-120107" b="-119868"/>
                          </a:stretch>
                        </a:blipFill>
                      </a:tcP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922020">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r>
              <a:rPr lang="ja-JP" altLang="en-US" sz="3200" b="1" dirty="0">
                <a:latin typeface="+mn-ea"/>
              </a:rPr>
              <a:t>  </a:t>
            </a:r>
            <a:r>
              <a:rPr lang="en-US" altLang="ja-JP" sz="3200" b="1" dirty="0">
                <a:latin typeface="+mn-ea"/>
              </a:rPr>
              <a:t>: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70105"/>
                <a:ext cx="4587764"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𝑟</m:t>
                    </m:r>
                  </m:oMath>
                </a14:m>
                <a:r>
                  <a:rPr kumimoji="1" lang="en-US" altLang="ja-JP" sz="1800" b="1" dirty="0"/>
                  <a:t>,</a:t>
                </a:r>
                <a:r>
                  <a:rPr kumimoji="1" lang="ja-JP" altLang="en-US" sz="1800" b="1" dirty="0"/>
                  <a:t> </a:t>
                </a:r>
                <a:r>
                  <a:rPr kumimoji="1" lang="en-US" altLang="ja-JP" sz="1800" i="1" dirty="0"/>
                  <a:t>s</a:t>
                </a:r>
                <a:r>
                  <a:rPr kumimoji="1" lang="ja-JP" altLang="en-US" sz="1800" b="1" dirty="0"/>
                  <a:t>の推移</a:t>
                </a:r>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7A14C5B5-4448-06FB-7F62-984E3C86F161}"/>
                  </a:ext>
                </a:extLst>
              </p:cNvPr>
              <p:cNvSpPr txBox="1">
                <a:spLocks noRot="1" noChangeAspect="1" noMove="1" noResize="1" noEditPoints="1" noAdjustHandles="1" noChangeArrowheads="1" noChangeShapeType="1" noTextEdit="1"/>
              </p:cNvSpPr>
              <p:nvPr/>
            </p:nvSpPr>
            <p:spPr>
              <a:xfrm>
                <a:off x="-15764" y="1870105"/>
                <a:ext cx="4587764" cy="369332"/>
              </a:xfrm>
              <a:prstGeom prst="rect">
                <a:avLst/>
              </a:prstGeom>
              <a:blipFill>
                <a:blip r:embed="rId5"/>
                <a:stretch>
                  <a:fillRect l="-1062" t="-13333" r="-106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09EDF9ED-EDEB-3D77-7231-CEDEA3FEDBF8}"/>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 0.245,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E057AE7-00D2-73D6-4DC4-B28B89CE2355}"/>
              </a:ext>
            </a:extLst>
          </p:cNvPr>
          <p:cNvSpPr txBox="1"/>
          <p:nvPr/>
        </p:nvSpPr>
        <p:spPr>
          <a:xfrm>
            <a:off x="2699656" y="1300261"/>
            <a:ext cx="2982686" cy="369332"/>
          </a:xfrm>
          <a:prstGeom prst="rect">
            <a:avLst/>
          </a:prstGeom>
          <a:noFill/>
        </p:spPr>
        <p:txBody>
          <a:bodyPr wrap="square" rtlCol="0">
            <a:spAutoFit/>
          </a:bodyPr>
          <a:lstStyle/>
          <a:p>
            <a:r>
              <a:rPr kumimoji="1" lang="en-US" altLang="ja-JP" dirty="0"/>
              <a:t>(</a:t>
            </a:r>
            <a:r>
              <a:rPr kumimoji="1" lang="ja-JP" altLang="en-US" u="sng" dirty="0"/>
              <a:t>図が見づらいので要変更</a:t>
            </a:r>
            <a:r>
              <a:rPr kumimoji="1" lang="en-US" altLang="ja-JP" dirty="0"/>
              <a:t>)</a:t>
            </a:r>
            <a:endParaRPr kumimoji="1" lang="ja-JP" altLang="en-US" dirty="0"/>
          </a:p>
        </p:txBody>
      </p:sp>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61561"/>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37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 </a:t>
                </a:r>
                <a:r>
                  <a:rPr kumimoji="1" lang="en-US" altLang="ja-JP" sz="1800" b="1" dirty="0"/>
                  <a:t>a=5)</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3A40FD68-8EF0-BEC4-CC73-2CB41001098A}"/>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5870F5C3-2058-644F-EAE5-AA6DDF82E7A5}"/>
              </a:ext>
            </a:extLst>
          </p:cNvPr>
          <p:cNvSpPr txBox="1"/>
          <p:nvPr/>
        </p:nvSpPr>
        <p:spPr>
          <a:xfrm>
            <a:off x="340467" y="5209518"/>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1636614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r>
              <a:rPr lang="en-US" altLang="ja-JP" sz="3200" b="1" dirty="0">
                <a:latin typeface="+mn-ea"/>
              </a:rPr>
              <a:t>2(a=5)</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p:sp>
        <p:nvSpPr>
          <p:cNvPr id="12" name="テキスト ボックス 11">
            <a:extLst>
              <a:ext uri="{FF2B5EF4-FFF2-40B4-BE49-F238E27FC236}">
                <a16:creationId xmlns:a16="http://schemas.microsoft.com/office/drawing/2014/main" id="{BEE072A1-A9F5-685A-20B2-E25AB0A648D6}"/>
              </a:ext>
            </a:extLst>
          </p:cNvPr>
          <p:cNvSpPr txBox="1"/>
          <p:nvPr/>
        </p:nvSpPr>
        <p:spPr>
          <a:xfrm>
            <a:off x="546755" y="4110087"/>
            <a:ext cx="2884602" cy="369332"/>
          </a:xfrm>
          <a:prstGeom prst="rect">
            <a:avLst/>
          </a:prstGeom>
          <a:noFill/>
        </p:spPr>
        <p:txBody>
          <a:bodyPr wrap="square" rtlCol="0">
            <a:spAutoFit/>
          </a:bodyPr>
          <a:lstStyle/>
          <a:p>
            <a:r>
              <a:rPr kumimoji="1" lang="ja-JP" altLang="en-US" dirty="0"/>
              <a:t>提案手法 </a:t>
            </a:r>
            <a:r>
              <a:rPr kumimoji="1" lang="en-US" altLang="ja-JP" dirty="0"/>
              <a:t>2 (a=5)</a:t>
            </a:r>
            <a:endParaRPr kumimoji="1" lang="ja-JP" altLang="en-US" dirty="0"/>
          </a:p>
        </p:txBody>
      </p:sp>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要約文から得た分散表現や特徴を先行研究である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組み込んだ新たなプーリング手法について提案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32</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33</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34</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870688" y="5716595"/>
            <a:ext cx="5402624" cy="923330"/>
          </a:xfrm>
          <a:prstGeom prst="rect">
            <a:avLst/>
          </a:prstGeom>
          <a:noFill/>
        </p:spPr>
        <p:txBody>
          <a:bodyPr wrap="square" rtlCol="0">
            <a:spAutoFit/>
          </a:bodyPr>
          <a:lstStyle/>
          <a:p>
            <a:r>
              <a:rPr kumimoji="1" lang="ja-JP" altLang="en-US" dirty="0"/>
              <a:t>出力例 </a:t>
            </a:r>
            <a:r>
              <a:rPr kumimoji="1" lang="en-US" altLang="ja-JP" dirty="0"/>
              <a:t>: {“results”:{“1st”: 6, “2nd”: 5, “3rd”: 2}}</a:t>
            </a:r>
          </a:p>
          <a:p>
            <a:endParaRPr kumimoji="1" lang="en-US" altLang="ja-JP" dirty="0"/>
          </a:p>
          <a:p>
            <a:r>
              <a:rPr kumimoji="1" lang="ja-JP" altLang="en-US" dirty="0"/>
              <a:t>温度パラメータ </a:t>
            </a:r>
            <a:r>
              <a:rPr kumimoji="1" lang="en-US" altLang="ja-JP" dirty="0"/>
              <a:t>: 0.0</a:t>
            </a:r>
            <a:r>
              <a:rPr kumimoji="1" lang="ja-JP" altLang="en-US" dirty="0"/>
              <a:t>　</a:t>
            </a:r>
          </a:p>
        </p:txBody>
      </p:sp>
      <p:sp>
        <p:nvSpPr>
          <p:cNvPr id="2" name="Google Shape;92;p14">
            <a:extLst>
              <a:ext uri="{FF2B5EF4-FFF2-40B4-BE49-F238E27FC236}">
                <a16:creationId xmlns:a16="http://schemas.microsoft.com/office/drawing/2014/main" id="{4BBBAC3D-3857-5F51-B43F-7BF1DDD76C2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404220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3776364629"/>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47BA5-AC55-C39F-3C15-B80C82FBEA7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F6383E0-F674-12A4-CF9F-9C76C73E877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2472CF-1FBE-F093-21F7-391C3A327D4A}"/>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graphicFrame>
        <p:nvGraphicFramePr>
          <p:cNvPr id="3" name="表 2">
            <a:extLst>
              <a:ext uri="{FF2B5EF4-FFF2-40B4-BE49-F238E27FC236}">
                <a16:creationId xmlns:a16="http://schemas.microsoft.com/office/drawing/2014/main" id="{7A1C56D3-89B0-4CF2-84F5-3AD76C8A836B}"/>
              </a:ext>
            </a:extLst>
          </p:cNvPr>
          <p:cNvGraphicFramePr>
            <a:graphicFrameLocks noGrp="1"/>
          </p:cNvGraphicFramePr>
          <p:nvPr>
            <p:extLst>
              <p:ext uri="{D42A27DB-BD31-4B8C-83A1-F6EECF244321}">
                <p14:modId xmlns:p14="http://schemas.microsoft.com/office/powerpoint/2010/main" val="1428556273"/>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0.6073</a:t>
                      </a:r>
                    </a:p>
                  </a:txBody>
                  <a:tcPr marL="68580" marR="68580" marT="34290" marB="34290" anchor="ctr"/>
                </a:tc>
                <a:tc>
                  <a:txBody>
                    <a:bodyPr/>
                    <a:lstStyle/>
                    <a:p>
                      <a:pPr algn="ctr"/>
                      <a:r>
                        <a:rPr kumimoji="1" lang="en-US" altLang="ja-JP" sz="2800" b="1" u="none" dirty="0">
                          <a:solidFill>
                            <a:schemeClr val="tx1"/>
                          </a:solidFill>
                        </a:rPr>
                        <a:t>0.6067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0.8288</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0.8446</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0.6711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0.6580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0.8573</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0.8503</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012081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39</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2" name="Google Shape;92;p14">
            <a:extLst>
              <a:ext uri="{FF2B5EF4-FFF2-40B4-BE49-F238E27FC236}">
                <a16:creationId xmlns:a16="http://schemas.microsoft.com/office/drawing/2014/main" id="{EE3812DD-C04C-FB53-2AD4-080FB3D870EE}"/>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383208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40</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2" name="Google Shape;92;p14">
            <a:extLst>
              <a:ext uri="{FF2B5EF4-FFF2-40B4-BE49-F238E27FC236}">
                <a16:creationId xmlns:a16="http://schemas.microsoft.com/office/drawing/2014/main" id="{8F3D5645-597A-7704-3F49-0DC96400252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192519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E0C5-BD24-22B0-54AC-155B26951952}"/>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AC48FA3-8BAC-C547-F0E8-776FC5EF7000}"/>
              </a:ext>
            </a:extLst>
          </p:cNvPr>
          <p:cNvSpPr>
            <a:spLocks noGrp="1"/>
          </p:cNvSpPr>
          <p:nvPr>
            <p:ph type="sldNum" sz="quarter" idx="12"/>
          </p:nvPr>
        </p:nvSpPr>
        <p:spPr/>
        <p:txBody>
          <a:bodyPr/>
          <a:lstStyle/>
          <a:p>
            <a:fld id="{84E5AB44-6C43-4864-84E5-D75B94A07FCF}" type="slidenum">
              <a:rPr kumimoji="1" lang="ja-JP" altLang="en-US" smtClean="0"/>
              <a:pPr/>
              <a:t>41</a:t>
            </a:fld>
            <a:endParaRPr kumimoji="1" lang="ja-JP" altLang="en-US" dirty="0"/>
          </a:p>
        </p:txBody>
      </p:sp>
      <p:pic>
        <p:nvPicPr>
          <p:cNvPr id="6" name="図 5">
            <a:extLst>
              <a:ext uri="{FF2B5EF4-FFF2-40B4-BE49-F238E27FC236}">
                <a16:creationId xmlns:a16="http://schemas.microsoft.com/office/drawing/2014/main" id="{469CCB43-F32A-6317-58A6-6EF012FB3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8" y="1506252"/>
            <a:ext cx="4203478" cy="3655199"/>
          </a:xfrm>
          <a:prstGeom prst="rect">
            <a:avLst/>
          </a:prstGeom>
        </p:spPr>
      </p:pic>
      <p:pic>
        <p:nvPicPr>
          <p:cNvPr id="8" name="図 7">
            <a:extLst>
              <a:ext uri="{FF2B5EF4-FFF2-40B4-BE49-F238E27FC236}">
                <a16:creationId xmlns:a16="http://schemas.microsoft.com/office/drawing/2014/main" id="{10E78D14-25D6-CE33-2199-91DDFD0F8D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3" y="1506252"/>
            <a:ext cx="4203478" cy="3655199"/>
          </a:xfrm>
          <a:prstGeom prst="rect">
            <a:avLst/>
          </a:prstGeom>
        </p:spPr>
      </p:pic>
      <p:sp>
        <p:nvSpPr>
          <p:cNvPr id="10" name="テキスト ボックス 9">
            <a:extLst>
              <a:ext uri="{FF2B5EF4-FFF2-40B4-BE49-F238E27FC236}">
                <a16:creationId xmlns:a16="http://schemas.microsoft.com/office/drawing/2014/main" id="{B763B297-CCB7-9DB6-08E7-637667DC502C}"/>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E22F2319-EC2C-8810-A660-3E5A028E155F}"/>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3" name="Google Shape;92;p14">
            <a:extLst>
              <a:ext uri="{FF2B5EF4-FFF2-40B4-BE49-F238E27FC236}">
                <a16:creationId xmlns:a16="http://schemas.microsoft.com/office/drawing/2014/main" id="{C25BC29F-7B71-1550-A3AB-C4F3CE003DC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9103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10CE-0DF0-1C10-71A9-84676741276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EC5886-00F9-5FB4-6608-59368AE2B4E4}"/>
              </a:ext>
            </a:extLst>
          </p:cNvPr>
          <p:cNvSpPr>
            <a:spLocks noGrp="1"/>
          </p:cNvSpPr>
          <p:nvPr>
            <p:ph type="sldNum" sz="quarter" idx="12"/>
          </p:nvPr>
        </p:nvSpPr>
        <p:spPr/>
        <p:txBody>
          <a:bodyPr/>
          <a:lstStyle/>
          <a:p>
            <a:fld id="{84E5AB44-6C43-4864-84E5-D75B94A07FCF}" type="slidenum">
              <a:rPr kumimoji="1" lang="ja-JP" altLang="en-US" smtClean="0"/>
              <a:pPr/>
              <a:t>42</a:t>
            </a:fld>
            <a:endParaRPr kumimoji="1" lang="ja-JP" altLang="en-US" dirty="0"/>
          </a:p>
        </p:txBody>
      </p:sp>
      <p:pic>
        <p:nvPicPr>
          <p:cNvPr id="6" name="図 5">
            <a:extLst>
              <a:ext uri="{FF2B5EF4-FFF2-40B4-BE49-F238E27FC236}">
                <a16:creationId xmlns:a16="http://schemas.microsoft.com/office/drawing/2014/main" id="{826D0573-024C-DCEB-28CD-5D00E44F4A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788" y="1506252"/>
            <a:ext cx="4203480" cy="3655199"/>
          </a:xfrm>
          <a:prstGeom prst="rect">
            <a:avLst/>
          </a:prstGeom>
        </p:spPr>
      </p:pic>
      <p:pic>
        <p:nvPicPr>
          <p:cNvPr id="8" name="図 7">
            <a:extLst>
              <a:ext uri="{FF2B5EF4-FFF2-40B4-BE49-F238E27FC236}">
                <a16:creationId xmlns:a16="http://schemas.microsoft.com/office/drawing/2014/main" id="{0906E43F-7E81-2656-B6BE-6E7C77D11A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3CC1DB87-6C4A-2C25-7CB5-3621BF551CBD}"/>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7FE6CEA8-EB50-6D52-4D27-22BCF9FBA816}"/>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3" name="Google Shape;92;p14">
            <a:extLst>
              <a:ext uri="{FF2B5EF4-FFF2-40B4-BE49-F238E27FC236}">
                <a16:creationId xmlns:a16="http://schemas.microsoft.com/office/drawing/2014/main" id="{2DADD05D-7D17-FB98-8E32-BA06858C4899}"/>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279724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B6C0-B830-F02B-A798-41D4E1D547D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Google Shape;92;p14">
                <a:extLst>
                  <a:ext uri="{FF2B5EF4-FFF2-40B4-BE49-F238E27FC236}">
                    <a16:creationId xmlns:a16="http://schemas.microsoft.com/office/drawing/2014/main" id="{D485BB0C-D12E-A56D-1D75-C597D18BAFDE}"/>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 </a:t>
                </a:r>
                <a14:m>
                  <m:oMath xmlns:m="http://schemas.openxmlformats.org/officeDocument/2006/math">
                    <m:r>
                      <a:rPr lang="en-US" altLang="ja-JP" sz="3200" b="1" i="1" smtClean="0">
                        <a:latin typeface="Cambria Math" panose="02040503050406030204" pitchFamily="18" charset="0"/>
                      </a:rPr>
                      <m:t>𝒔𝒄𝒐𝒓𝒆</m:t>
                    </m:r>
                  </m:oMath>
                </a14:m>
                <a:r>
                  <a:rPr lang="en-US" sz="2400" b="1" dirty="0">
                    <a:latin typeface="+mn-ea"/>
                    <a:ea typeface="+mn-ea"/>
                  </a:rPr>
                  <a:t> </a:t>
                </a:r>
                <a:r>
                  <a:rPr lang="ja-JP" altLang="en-US" sz="2400" b="1" dirty="0">
                    <a:latin typeface="+mn-ea"/>
                    <a:ea typeface="+mn-ea"/>
                  </a:rPr>
                  <a:t>のヒストグラム</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p:sp>
            <p:nvSpPr>
              <p:cNvPr id="10" name="Google Shape;92;p14">
                <a:extLst>
                  <a:ext uri="{FF2B5EF4-FFF2-40B4-BE49-F238E27FC236}">
                    <a16:creationId xmlns:a16="http://schemas.microsoft.com/office/drawing/2014/main" id="{D485BB0C-D12E-A56D-1D75-C597D18BAFDE}"/>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142A45CD-0666-3D5D-E810-51C3D3F56A7C}"/>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pic>
        <p:nvPicPr>
          <p:cNvPr id="3" name="図 2">
            <a:extLst>
              <a:ext uri="{FF2B5EF4-FFF2-40B4-BE49-F238E27FC236}">
                <a16:creationId xmlns:a16="http://schemas.microsoft.com/office/drawing/2014/main" id="{14B5DC23-69A3-72EB-F4FB-B8F60381AC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772" y="1583703"/>
            <a:ext cx="3128303" cy="2413262"/>
          </a:xfrm>
          <a:prstGeom prst="rect">
            <a:avLst/>
          </a:prstGeom>
        </p:spPr>
      </p:pic>
      <p:pic>
        <p:nvPicPr>
          <p:cNvPr id="2" name="図 1">
            <a:extLst>
              <a:ext uri="{FF2B5EF4-FFF2-40B4-BE49-F238E27FC236}">
                <a16:creationId xmlns:a16="http://schemas.microsoft.com/office/drawing/2014/main" id="{BC3B4821-ADAB-B5E2-286C-5765E668A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73440" y="1583703"/>
            <a:ext cx="3128303" cy="2413262"/>
          </a:xfrm>
          <a:prstGeom prst="rect">
            <a:avLst/>
          </a:prstGeom>
        </p:spPr>
      </p:pic>
      <p:pic>
        <p:nvPicPr>
          <p:cNvPr id="4" name="図 3">
            <a:extLst>
              <a:ext uri="{FF2B5EF4-FFF2-40B4-BE49-F238E27FC236}">
                <a16:creationId xmlns:a16="http://schemas.microsoft.com/office/drawing/2014/main" id="{6A59BC6D-FAEF-C7BC-C89E-BDAE01B547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772" y="4302695"/>
            <a:ext cx="3128303" cy="2413262"/>
          </a:xfrm>
          <a:prstGeom prst="rect">
            <a:avLst/>
          </a:prstGeom>
        </p:spPr>
      </p:pic>
      <p:sp>
        <p:nvSpPr>
          <p:cNvPr id="6" name="テキスト ボックス 5">
            <a:extLst>
              <a:ext uri="{FF2B5EF4-FFF2-40B4-BE49-F238E27FC236}">
                <a16:creationId xmlns:a16="http://schemas.microsoft.com/office/drawing/2014/main" id="{8C2814B4-5B4E-9675-032E-B525B6D3DD41}"/>
              </a:ext>
            </a:extLst>
          </p:cNvPr>
          <p:cNvSpPr txBox="1"/>
          <p:nvPr/>
        </p:nvSpPr>
        <p:spPr>
          <a:xfrm>
            <a:off x="430485" y="1246172"/>
            <a:ext cx="1185251" cy="369332"/>
          </a:xfrm>
          <a:prstGeom prst="rect">
            <a:avLst/>
          </a:prstGeom>
          <a:noFill/>
        </p:spPr>
        <p:txBody>
          <a:bodyPr wrap="square" rtlCol="0">
            <a:spAutoFit/>
          </a:bodyPr>
          <a:lstStyle/>
          <a:p>
            <a:r>
              <a:rPr kumimoji="1" lang="en-US" altLang="ja-JP" dirty="0"/>
              <a:t>train</a:t>
            </a:r>
            <a:endParaRPr kumimoji="1" lang="ja-JP" altLang="en-US" dirty="0"/>
          </a:p>
        </p:txBody>
      </p:sp>
      <p:sp>
        <p:nvSpPr>
          <p:cNvPr id="8" name="テキスト ボックス 7">
            <a:extLst>
              <a:ext uri="{FF2B5EF4-FFF2-40B4-BE49-F238E27FC236}">
                <a16:creationId xmlns:a16="http://schemas.microsoft.com/office/drawing/2014/main" id="{7B396DEF-6974-61D8-EA6D-268171A580D9}"/>
              </a:ext>
            </a:extLst>
          </p:cNvPr>
          <p:cNvSpPr txBox="1"/>
          <p:nvPr/>
        </p:nvSpPr>
        <p:spPr>
          <a:xfrm>
            <a:off x="430485" y="3961209"/>
            <a:ext cx="1185251" cy="369332"/>
          </a:xfrm>
          <a:prstGeom prst="rect">
            <a:avLst/>
          </a:prstGeom>
          <a:noFill/>
        </p:spPr>
        <p:txBody>
          <a:bodyPr wrap="square" rtlCol="0">
            <a:spAutoFit/>
          </a:bodyPr>
          <a:lstStyle/>
          <a:p>
            <a:r>
              <a:rPr kumimoji="1" lang="en-US" altLang="ja-JP" dirty="0"/>
              <a:t>test</a:t>
            </a:r>
            <a:endParaRPr kumimoji="1" lang="ja-JP" altLang="en-US" dirty="0"/>
          </a:p>
        </p:txBody>
      </p:sp>
      <p:sp>
        <p:nvSpPr>
          <p:cNvPr id="9" name="テキスト ボックス 8">
            <a:extLst>
              <a:ext uri="{FF2B5EF4-FFF2-40B4-BE49-F238E27FC236}">
                <a16:creationId xmlns:a16="http://schemas.microsoft.com/office/drawing/2014/main" id="{7C3998C1-B97B-8181-802C-0DF3A07B1A8E}"/>
              </a:ext>
            </a:extLst>
          </p:cNvPr>
          <p:cNvSpPr txBox="1"/>
          <p:nvPr/>
        </p:nvSpPr>
        <p:spPr>
          <a:xfrm>
            <a:off x="5204764" y="1242142"/>
            <a:ext cx="1657675" cy="369332"/>
          </a:xfrm>
          <a:prstGeom prst="rect">
            <a:avLst/>
          </a:prstGeom>
          <a:noFill/>
        </p:spPr>
        <p:txBody>
          <a:bodyPr wrap="square" rtlCol="0">
            <a:spAutoFit/>
          </a:bodyPr>
          <a:lstStyle/>
          <a:p>
            <a:r>
              <a:rPr kumimoji="1" lang="en-US" altLang="ja-JP" dirty="0"/>
              <a:t>validation</a:t>
            </a:r>
            <a:endParaRPr kumimoji="1" lang="ja-JP" altLang="en-US" dirty="0"/>
          </a:p>
        </p:txBody>
      </p:sp>
    </p:spTree>
    <p:extLst>
      <p:ext uri="{BB962C8B-B14F-4D97-AF65-F5344CB8AC3E}">
        <p14:creationId xmlns:p14="http://schemas.microsoft.com/office/powerpoint/2010/main" val="480292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従来手法では誤答し</a:t>
            </a:r>
            <a:r>
              <a:rPr lang="en-US" altLang="ja-JP" sz="2400" b="1" dirty="0">
                <a:latin typeface="+mn-ea"/>
              </a:rPr>
              <a:t>, </a:t>
            </a:r>
            <a:r>
              <a:rPr lang="ja-JP" altLang="en-US" sz="2400" b="1" dirty="0">
                <a:latin typeface="+mn-ea"/>
              </a:rPr>
              <a:t>提案手法 </a:t>
            </a:r>
            <a:r>
              <a:rPr lang="en-US" altLang="ja-JP" sz="2400" b="1" dirty="0">
                <a:latin typeface="+mn-ea"/>
              </a:rPr>
              <a:t>1 </a:t>
            </a:r>
            <a:r>
              <a:rPr lang="ja-JP" altLang="en-US" sz="2400" b="1" dirty="0">
                <a:latin typeface="+mn-ea"/>
              </a:rPr>
              <a:t>では正解したデータ例</a:t>
            </a: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br>
              <a:rPr lang="en-US" altLang="ja-JP" sz="2400" b="1" dirty="0">
                <a:latin typeface="+mn-ea"/>
              </a:rPr>
            </a:br>
            <a:r>
              <a:rPr lang="en-US" b="1" dirty="0">
                <a:latin typeface="+mn-ea"/>
                <a:ea typeface="+mn-ea"/>
              </a:rPr>
              <a:t>	</a:t>
            </a:r>
            <a:r>
              <a:rPr lang="en-US" sz="2000" dirty="0">
                <a:latin typeface="+mn-ea"/>
                <a:ea typeface="+mn-ea"/>
              </a:rPr>
              <a:t>	</a:t>
            </a:r>
            <a:br>
              <a:rPr lang="en-US" sz="2000" dirty="0">
                <a:latin typeface="+mn-ea"/>
                <a:ea typeface="+mn-ea"/>
              </a:rPr>
            </a:br>
            <a:r>
              <a:rPr lang="en-US" dirty="0">
                <a:latin typeface="+mn-ea"/>
                <a:ea typeface="+mn-ea"/>
              </a:rPr>
              <a:t>	</a:t>
            </a:r>
            <a:endParaRPr lang="en-US" altLang="ja-JP"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a:t>
            </a:r>
            <a:r>
              <a:rPr kumimoji="1" lang="ja-JP" altLang="en-US" sz="1050" dirty="0">
                <a:solidFill>
                  <a:sysClr val="windowText" lastClr="000000"/>
                </a:solidFill>
                <a:highlight>
                  <a:srgbClr val="00FF00"/>
                </a:highlight>
              </a:rPr>
              <a:t>映画の特別試写会</a:t>
            </a:r>
            <a:r>
              <a:rPr kumimoji="1" lang="ja-JP" altLang="en-US" sz="1050" dirty="0">
                <a:solidFill>
                  <a:sysClr val="windowText" lastClr="000000"/>
                </a:solidFill>
                <a:highlight>
                  <a:srgbClr val="FFFF00"/>
                </a:highlight>
              </a:rPr>
              <a:t>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a:t>
            </a:r>
            <a:r>
              <a:rPr lang="ja-JP" altLang="en-US" sz="1050" b="0" i="0" dirty="0">
                <a:solidFill>
                  <a:schemeClr val="bg1"/>
                </a:solidFill>
                <a:effectLst/>
                <a:highlight>
                  <a:srgbClr val="00FF00"/>
                </a:highlight>
                <a:latin typeface="Courier New" panose="02070309020205020404" pitchFamily="49" charset="0"/>
              </a:rPr>
              <a:t>映画の特別試写会</a:t>
            </a:r>
            <a:r>
              <a:rPr lang="ja-JP" altLang="en-US" sz="1050" b="0" i="0" dirty="0">
                <a:solidFill>
                  <a:schemeClr val="bg1"/>
                </a:solidFill>
                <a:effectLst/>
                <a:highlight>
                  <a:srgbClr val="FFFF00"/>
                </a:highlight>
                <a:latin typeface="Courier New" panose="02070309020205020404" pitchFamily="49" charset="0"/>
              </a:rPr>
              <a:t>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spTree>
    <p:extLst>
      <p:ext uri="{BB962C8B-B14F-4D97-AF65-F5344CB8AC3E}">
        <p14:creationId xmlns:p14="http://schemas.microsoft.com/office/powerpoint/2010/main" val="288869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7867" y="1503766"/>
            <a:ext cx="482400" cy="482400"/>
          </a:xfrm>
          <a:prstGeom prst="rect">
            <a:avLst/>
          </a:prstGeom>
        </p:spPr>
      </p:pic>
      <p:sp>
        <p:nvSpPr>
          <p:cNvPr id="2" name="テキスト ボックス 1">
            <a:extLst>
              <a:ext uri="{FF2B5EF4-FFF2-40B4-BE49-F238E27FC236}">
                <a16:creationId xmlns:a16="http://schemas.microsoft.com/office/drawing/2014/main" id="{C39415CB-3AA6-5421-493C-FE2C0A13ABE5}"/>
              </a:ext>
            </a:extLst>
          </p:cNvPr>
          <p:cNvSpPr txBox="1"/>
          <p:nvPr/>
        </p:nvSpPr>
        <p:spPr>
          <a:xfrm>
            <a:off x="119742" y="5584746"/>
            <a:ext cx="1471508" cy="400110"/>
          </a:xfrm>
          <a:prstGeom prst="rect">
            <a:avLst/>
          </a:prstGeom>
          <a:noFill/>
        </p:spPr>
        <p:txBody>
          <a:bodyPr wrap="square" rtlCol="0">
            <a:spAutoFit/>
          </a:bodyPr>
          <a:lstStyle/>
          <a:p>
            <a:r>
              <a:rPr kumimoji="1" lang="ja-JP" altLang="en-US" sz="2000" dirty="0"/>
              <a:t>入力文 </a:t>
            </a:r>
            <a:r>
              <a:rPr kumimoji="1" lang="en-US" altLang="ja-JP" sz="2000" dirty="0"/>
              <a:t>:</a:t>
            </a:r>
            <a:endParaRPr kumimoji="1" lang="ja-JP" altLang="en-US" sz="2000" dirty="0"/>
          </a:p>
        </p:txBody>
      </p:sp>
      <p:grpSp>
        <p:nvGrpSpPr>
          <p:cNvPr id="5" name="グループ化 4">
            <a:extLst>
              <a:ext uri="{FF2B5EF4-FFF2-40B4-BE49-F238E27FC236}">
                <a16:creationId xmlns:a16="http://schemas.microsoft.com/office/drawing/2014/main" id="{2A02C267-4AE6-0A2C-71CC-05295890DB5A}"/>
              </a:ext>
            </a:extLst>
          </p:cNvPr>
          <p:cNvGrpSpPr/>
          <p:nvPr/>
        </p:nvGrpSpPr>
        <p:grpSpPr>
          <a:xfrm>
            <a:off x="1222712" y="1594049"/>
            <a:ext cx="6176060" cy="4584211"/>
            <a:chOff x="1222712" y="1594049"/>
            <a:chExt cx="6176060" cy="4584211"/>
          </a:xfrm>
        </p:grpSpPr>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7"/>
            <a:stretch>
              <a:fillRect/>
            </a:stretch>
          </p:blipFill>
          <p:spPr>
            <a:xfrm>
              <a:off x="1222712" y="1607975"/>
              <a:ext cx="6176060" cy="4570285"/>
            </a:xfrm>
            <a:prstGeom prst="rect">
              <a:avLst/>
            </a:prstGeom>
          </p:spPr>
        </p:pic>
        <p:sp>
          <p:nvSpPr>
            <p:cNvPr id="3" name="正方形/長方形 2">
              <a:extLst>
                <a:ext uri="{FF2B5EF4-FFF2-40B4-BE49-F238E27FC236}">
                  <a16:creationId xmlns:a16="http://schemas.microsoft.com/office/drawing/2014/main" id="{048BE1A9-E52A-9068-45C8-E3E42EA8A179}"/>
                </a:ext>
              </a:extLst>
            </p:cNvPr>
            <p:cNvSpPr/>
            <p:nvPr/>
          </p:nvSpPr>
          <p:spPr>
            <a:xfrm>
              <a:off x="1246491" y="3215357"/>
              <a:ext cx="1122997" cy="687711"/>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772B839-05A0-50B4-D75D-3C313E30CEAE}"/>
                </a:ext>
              </a:extLst>
            </p:cNvPr>
            <p:cNvSpPr/>
            <p:nvPr/>
          </p:nvSpPr>
          <p:spPr>
            <a:xfrm>
              <a:off x="3855024" y="1594049"/>
              <a:ext cx="2195919" cy="1045784"/>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a:t>
            </a:r>
            <a:r>
              <a:rPr lang="ja-JP" altLang="en-US" sz="2400" b="1" dirty="0">
                <a:latin typeface="+mn-ea"/>
                <a:ea typeface="+mn-ea"/>
              </a:rPr>
              <a:t>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dirty="0"/>
          </a:p>
        </p:txBody>
      </p:sp>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FF9B5495-19E5-93F5-21A2-620466638A0E}"/>
                  </a:ext>
                </a:extLst>
              </p:cNvPr>
              <p:cNvSpPr txBox="1"/>
              <p:nvPr/>
            </p:nvSpPr>
            <p:spPr>
              <a:xfrm>
                <a:off x="4310742" y="1781761"/>
                <a:ext cx="4469258" cy="1950470"/>
              </a:xfrm>
              <a:prstGeom prst="rect">
                <a:avLst/>
              </a:prstGeom>
              <a:noFill/>
            </p:spPr>
            <p:txBody>
              <a:bodyPr wrap="square" rtlCol="0">
                <a:spAutoFit/>
              </a:bodyPr>
              <a:lstStyle/>
              <a:p>
                <a:r>
                  <a:rPr kumimoji="1" lang="ja-JP" altLang="en-US" dirty="0"/>
                  <a:t>和が </a:t>
                </a:r>
                <a:r>
                  <a:rPr kumimoji="1" lang="en-US" altLang="ja-JP" dirty="0"/>
                  <a:t>1 </a:t>
                </a:r>
                <a:r>
                  <a:rPr kumimoji="1" lang="ja-JP" altLang="en-US" dirty="0"/>
                  <a:t>となる</a:t>
                </a:r>
                <a:endParaRPr kumimoji="1" lang="en-US" altLang="ja-JP" dirty="0"/>
              </a:p>
              <a:p>
                <a:r>
                  <a:rPr kumimoji="1" lang="ja-JP" altLang="en-US" dirty="0"/>
                  <a:t>学習可能なパラメータ </a:t>
                </a:r>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a14:m>
                <a:r>
                  <a:rPr kumimoji="1" lang="ja-JP" altLang="en-US" dirty="0"/>
                  <a:t> を用いて</a:t>
                </a:r>
                <a:endParaRPr kumimoji="1" lang="en-US" altLang="ja-JP" dirty="0"/>
              </a:p>
              <a:p>
                <a:endParaRPr kumimoji="1" lang="en-US" altLang="ja-JP" dirty="0"/>
              </a:p>
              <a:p>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dirty="0"/>
                  <a:t>を入力文の分散表現とする</a:t>
                </a:r>
                <a:endParaRPr kumimoji="1" lang="en-US" altLang="ja-JP" dirty="0"/>
              </a:p>
            </p:txBody>
          </p:sp>
        </mc:Choice>
        <mc:Fallback>
          <p:sp>
            <p:nvSpPr>
              <p:cNvPr id="3" name="テキスト ボックス 2">
                <a:extLst>
                  <a:ext uri="{FF2B5EF4-FFF2-40B4-BE49-F238E27FC236}">
                    <a16:creationId xmlns:a16="http://schemas.microsoft.com/office/drawing/2014/main" id="{FF9B5495-19E5-93F5-21A2-620466638A0E}"/>
                  </a:ext>
                </a:extLst>
              </p:cNvPr>
              <p:cNvSpPr txBox="1">
                <a:spLocks noRot="1" noChangeAspect="1" noMove="1" noResize="1" noEditPoints="1" noAdjustHandles="1" noChangeArrowheads="1" noChangeShapeType="1" noTextEdit="1"/>
              </p:cNvSpPr>
              <p:nvPr/>
            </p:nvSpPr>
            <p:spPr>
              <a:xfrm>
                <a:off x="4310742" y="1781761"/>
                <a:ext cx="4469258" cy="1950470"/>
              </a:xfrm>
              <a:prstGeom prst="rect">
                <a:avLst/>
              </a:prstGeom>
              <a:blipFill>
                <a:blip r:embed="rId4"/>
                <a:stretch>
                  <a:fillRect l="-1091" t="-2188" r="-1228" b="-3438"/>
                </a:stretch>
              </a:blipFill>
            </p:spPr>
            <p:txBody>
              <a:bodyPr/>
              <a:lstStyle/>
              <a:p>
                <a:r>
                  <a:rPr lang="ja-JP" altLang="en-US">
                    <a:noFill/>
                  </a:rPr>
                  <a:t> </a:t>
                </a:r>
              </a:p>
            </p:txBody>
          </p:sp>
        </mc:Fallback>
      </mc:AlternateContent>
      <p:grpSp>
        <p:nvGrpSpPr>
          <p:cNvPr id="8" name="グループ化 7">
            <a:extLst>
              <a:ext uri="{FF2B5EF4-FFF2-40B4-BE49-F238E27FC236}">
                <a16:creationId xmlns:a16="http://schemas.microsoft.com/office/drawing/2014/main" id="{E9AABA68-2D79-5026-92BC-15DB9C00FF95}"/>
              </a:ext>
            </a:extLst>
          </p:cNvPr>
          <p:cNvGrpSpPr/>
          <p:nvPr/>
        </p:nvGrpSpPr>
        <p:grpSpPr>
          <a:xfrm>
            <a:off x="119742" y="1781761"/>
            <a:ext cx="3997917" cy="4036563"/>
            <a:chOff x="119742" y="1713950"/>
            <a:chExt cx="3997917" cy="4036563"/>
          </a:xfrm>
        </p:grpSpPr>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9742" y="1713950"/>
              <a:ext cx="3997917" cy="4036563"/>
            </a:xfrm>
            <a:prstGeom prst="rect">
              <a:avLst/>
            </a:prstGeom>
          </p:spPr>
        </p:pic>
        <p:sp>
          <p:nvSpPr>
            <p:cNvPr id="4" name="正方形/長方形 3">
              <a:extLst>
                <a:ext uri="{FF2B5EF4-FFF2-40B4-BE49-F238E27FC236}">
                  <a16:creationId xmlns:a16="http://schemas.microsoft.com/office/drawing/2014/main" id="{2F173A6B-AD14-69A6-AD1B-20F0C3535916}"/>
                </a:ext>
              </a:extLst>
            </p:cNvPr>
            <p:cNvSpPr/>
            <p:nvPr/>
          </p:nvSpPr>
          <p:spPr>
            <a:xfrm>
              <a:off x="2200919" y="2971800"/>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75EBA3-34B8-6C1D-2F77-83EA9E4A5D4C}"/>
                </a:ext>
              </a:extLst>
            </p:cNvPr>
            <p:cNvSpPr/>
            <p:nvPr/>
          </p:nvSpPr>
          <p:spPr>
            <a:xfrm>
              <a:off x="175808" y="3844872"/>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AF824E3-6034-FAC0-B1B7-ECFF913C16E2}"/>
                  </a:ext>
                </a:extLst>
              </p:cNvPr>
              <p:cNvSpPr txBox="1"/>
              <p:nvPr/>
            </p:nvSpPr>
            <p:spPr>
              <a:xfrm>
                <a:off x="4310742" y="3952284"/>
                <a:ext cx="4469258" cy="1865319"/>
              </a:xfrm>
              <a:prstGeom prst="rect">
                <a:avLst/>
              </a:prstGeom>
              <a:noFill/>
              <a:ln w="12700">
                <a:solidFill>
                  <a:schemeClr val="accent5">
                    <a:lumMod val="75000"/>
                  </a:schemeClr>
                </a:solidFill>
              </a:ln>
            </p:spPr>
            <p:txBody>
              <a:bodyPr wrap="square" lIns="0" tIns="0" rIns="0" bIns="0" rtlCol="0">
                <a:spAutoFit/>
              </a:bodyPr>
              <a:lstStyle/>
              <a:p>
                <a:endParaRPr kumimoji="1" lang="en-US" altLang="ja-JP" dirty="0"/>
              </a:p>
              <a:p>
                <a:r>
                  <a:rPr kumimoji="1" lang="ja-JP" altLang="en-US" dirty="0"/>
                  <a:t>　更新後</a:t>
                </a:r>
                <a14:m>
                  <m:oMath xmlns:m="http://schemas.openxmlformats.org/officeDocument/2006/math">
                    <m:r>
                      <a:rPr kumimoji="1" lang="ja-JP" altLang="en-US" b="0" i="1" dirty="0">
                        <a:latin typeface="Cambria Math" panose="02040503050406030204" pitchFamily="18" charset="0"/>
                      </a:rPr>
                      <m:t>の</m:t>
                    </m:r>
                    <m:r>
                      <a:rPr kumimoji="1" lang="ja-JP" altLang="en-US" i="1" dirty="0" smtClean="0">
                        <a:latin typeface="Cambria Math" panose="02040503050406030204" pitchFamily="18" charset="0"/>
                      </a:rPr>
                      <m:t>パラメータ</m:t>
                    </m:r>
                    <m:r>
                      <a:rPr kumimoji="1" lang="ja-JP" altLang="en-US" i="1" dirty="0">
                        <a:latin typeface="Cambria Math" panose="02040503050406030204" pitchFamily="18" charset="0"/>
                      </a:rPr>
                      <m:t>を</m:t>
                    </m:r>
                  </m:oMath>
                </a14:m>
                <a:r>
                  <a:rPr kumimoji="1" lang="en-US" altLang="ja-JP" i="1" dirty="0">
                    <a:latin typeface="Cambria Math" panose="02040503050406030204" pitchFamily="18" charset="0"/>
                  </a:rPr>
                  <a:t>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𝑝</m:t>
                        </m:r>
                      </m:e>
                      <m:sup>
                        <m:r>
                          <a:rPr kumimoji="1" lang="en-US" altLang="ja-JP" b="0" i="1" dirty="0" smtClean="0">
                            <a:latin typeface="Cambria Math" panose="02040503050406030204" pitchFamily="18" charset="0"/>
                          </a:rPr>
                          <m:t>′</m:t>
                        </m:r>
                      </m:sup>
                    </m:sSup>
                    <m:r>
                      <a:rPr kumimoji="1" lang="en-US" altLang="ja-JP" b="0" i="1" dirty="0" smtClean="0">
                        <a:latin typeface="Cambria Math" panose="02040503050406030204" pitchFamily="18" charset="0"/>
                      </a:rPr>
                      <m:t>, </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𝑞</m:t>
                        </m:r>
                      </m:e>
                      <m:sup>
                        <m:r>
                          <a:rPr kumimoji="1" lang="en-US" altLang="ja-JP" b="0" i="1" dirty="0" smtClean="0">
                            <a:latin typeface="Cambria Math" panose="02040503050406030204" pitchFamily="18" charset="0"/>
                          </a:rPr>
                          <m:t>′</m:t>
                        </m:r>
                      </m:sup>
                    </m:sSup>
                  </m:oMath>
                </a14:m>
                <a:r>
                  <a:rPr kumimoji="1" lang="ja-JP" altLang="en-US" dirty="0"/>
                  <a:t>とすると</a:t>
                </a:r>
                <a:endParaRPr kumimoji="1" lang="en-US" altLang="ja-JP"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p>
              <a:p>
                <a:pPr algn="ctr"/>
                <a:endParaRPr kumimoji="1" lang="en-US" altLang="ja-JP" sz="2000" dirty="0"/>
              </a:p>
            </p:txBody>
          </p:sp>
        </mc:Choice>
        <mc:Fallback>
          <p:sp>
            <p:nvSpPr>
              <p:cNvPr id="6" name="テキスト ボックス 5">
                <a:extLst>
                  <a:ext uri="{FF2B5EF4-FFF2-40B4-BE49-F238E27FC236}">
                    <a16:creationId xmlns:a16="http://schemas.microsoft.com/office/drawing/2014/main" id="{AAF824E3-6034-FAC0-B1B7-ECFF913C16E2}"/>
                  </a:ext>
                </a:extLst>
              </p:cNvPr>
              <p:cNvSpPr txBox="1">
                <a:spLocks noRot="1" noChangeAspect="1" noMove="1" noResize="1" noEditPoints="1" noAdjustHandles="1" noChangeArrowheads="1" noChangeShapeType="1" noTextEdit="1"/>
              </p:cNvSpPr>
              <p:nvPr/>
            </p:nvSpPr>
            <p:spPr>
              <a:xfrm>
                <a:off x="4310742" y="3952284"/>
                <a:ext cx="4469258" cy="1865319"/>
              </a:xfrm>
              <a:prstGeom prst="rect">
                <a:avLst/>
              </a:prstGeom>
              <a:blipFill>
                <a:blip r:embed="rId6"/>
                <a:stretch>
                  <a:fillRect/>
                </a:stretch>
              </a:blipFill>
              <a:ln w="12700">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216747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40241</TotalTime>
  <Words>7676</Words>
  <Application>Microsoft Office PowerPoint</Application>
  <PresentationFormat>画面に合わせる (4:3)</PresentationFormat>
  <Paragraphs>788</Paragraphs>
  <Slides>50</Slides>
  <Notes>48</Notes>
  <HiddenSlides>6</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50</vt:i4>
      </vt:variant>
    </vt:vector>
  </HeadingPairs>
  <TitlesOfParts>
    <vt:vector size="61"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681</cp:revision>
  <dcterms:created xsi:type="dcterms:W3CDTF">2020-01-13T19:40:26Z</dcterms:created>
  <dcterms:modified xsi:type="dcterms:W3CDTF">2025-02-14T09:40:12Z</dcterms:modified>
</cp:coreProperties>
</file>